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PT Sans Narrow"/>
      <p:regular r:id="rId47"/>
      <p:bold r:id="rId48"/>
    </p:embeddedFont>
    <p:embeddedFont>
      <p:font typeface="Source Code Pro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bold.fntdata"/><Relationship Id="rId47" Type="http://schemas.openxmlformats.org/officeDocument/2006/relationships/font" Target="fonts/PTSansNarrow-regular.fntdata"/><Relationship Id="rId49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italic.fntdata"/><Relationship Id="rId50" Type="http://schemas.openxmlformats.org/officeDocument/2006/relationships/font" Target="fonts/SourceCodePro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fe296bf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fe296bf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e296bfc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fe296bfc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eae9b57b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eae9b57b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eae9b57b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eae9b57b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e4a7fba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e4a7fba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python3 util/generate_vocab_file.py --input_file data/DLHLP/text-data.txt --mode character --output_file bopomo_vocab_file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eae9b57b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eae9b57b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e4a7fba0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e4a7fba0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e4a7fba0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e4a7fba0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eae9b57b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eae9b57b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e4a7fba0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e4a7fba0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fe296bfc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fe296bfc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e4a7fba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e4a7fba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e4a7fba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e4a7fba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e4a7fba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e4a7fba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e4a7fba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e4a7fba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e4a7fba0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e4a7fba0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e4a7fba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e4a7fba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e4a7fba0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e4a7fba0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e4a7fba0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e4a7fba0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e4a7fba0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e4a7fba0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e4a7fba0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e4a7fba0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e296bfc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e296bfc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e4a7fba0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e4a7fba0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03a66688a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03a66688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e4a7fba0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e4a7fba0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e4a7fba0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e4a7fba0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e4a7fba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e4a7fba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e4a7fba0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e4a7fba0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eae9b57b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eae9b57b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0dc16e06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0dc16e06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eae9b57b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eae9b57b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eae9b57b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eae9b57b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0dc16e0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0dc16e0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03a66688a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03a66688a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3a66688a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3a66688a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e4a7fba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e4a7fba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eae9b57b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eae9b57b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fe296bf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fe296bf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e296bfc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fe296bfc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e296bf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e296bf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dlhlp.ta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Alexander-H-Liu/End-to-end-ASR-Pytorch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Alexander-H-Liu/End-to-end-ASR-Pytorch/blob/master/corpus/librispeech.py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lexander-H-Liu/End-to-end-ASR-Pytorch/blob/master/src/data.py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Alexander-H-Liu/End-to-end-ASR-Pytorch/blob/master/config/libri/asr_example.yaml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Alexander-H-Liu/End-to-end-ASR-Pytorch/blob/master/config/libri/lm_example.yaml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lexander-H-Liu/End-to-end-ASR-Pytorch/blob/master/config/libri/decode_example.yaml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Alexander-H-Liu/End-to-end-ASR-Pytorch/blob/master/src/decode.py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owardsdatascience.com/beam-search-decoding-in-ctc-trained-neural-networks-5a889a3d85a7" TargetMode="External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LHLP2020/hw1-speech-recognition/blob/master/format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kaggle.com/c/dlhlp2020spring-as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hyperlink" Target="https://www.kaggle.com/c/dlhlp2020spring-asr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document/d/1NyIgXrlai9Lgysplh9p742zgn2j3cE3B7epqiLDAesE/" TargetMode="External"/><Relationship Id="rId4" Type="http://schemas.openxmlformats.org/officeDocument/2006/relationships/hyperlink" Target="https://github.com/DLHLP2020/hw1-speech-recognition/blob/master/requirements.tx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presentation/d/1SsIeIij9ZOEN_TGdbAS1oWcI6bT1uSTI6b5__u2wdDc/edit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hyperlink" Target="mailto:dlhlp.ta@gmail.com" TargetMode="External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Q6U7T9-5vxK1-JjjXU_jTlDw9TX1b17a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BPR3IfAEOFOQzsU4vDs2fezDyEsU7bvQ/view?usp=sharing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DLHLP2020/hw1-speech-recognition/blob/master/get_dataset.sh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speech.ee.ntu.edu.tw/DSP2019Autumn/Slides/7.0.ppt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414324"/>
            <a:ext cx="7136700" cy="16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DLHLP - HW1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End-to-end Speech Recognition</a:t>
            </a:r>
            <a:endParaRPr sz="48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3231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TA: 莊永松、柯上優</a:t>
            </a:r>
            <a:br>
              <a:rPr lang="zh-TW"/>
            </a:br>
            <a:r>
              <a:rPr lang="zh-TW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dlhlp.ta@gmail.com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/>
        </p:nvSpPr>
        <p:spPr>
          <a:xfrm>
            <a:off x="316250" y="2960350"/>
            <a:ext cx="57114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4. CMVN (Normalization)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eps = 1e-10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 = feature.mean(0, keepdim=True)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std = feature.std(0, keepdim=True)</a:t>
            </a:r>
            <a:b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 = (feature - mean) / (std + eps)</a:t>
            </a:r>
            <a:endParaRPr/>
          </a:p>
        </p:txBody>
      </p:sp>
      <p:sp>
        <p:nvSpPr>
          <p:cNvPr id="353" name="Google Shape;353;p22"/>
          <p:cNvSpPr txBox="1"/>
          <p:nvPr>
            <p:ph idx="1" type="body"/>
          </p:nvPr>
        </p:nvSpPr>
        <p:spPr>
          <a:xfrm>
            <a:off x="311700" y="672950"/>
            <a:ext cx="85206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3. Add Deltas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d1 = torchaudio.functional.compute_deltas(feature)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d2 = torchaudio.functional.compute_deltas(d1)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torch.cat([feature, d1, d2], dim=-1)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39) or (241, 120)</a:t>
            </a:r>
            <a:br>
              <a:rPr b="1" lang="zh-TW"/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54" name="Google Shape;354;p22"/>
          <p:cNvGrpSpPr/>
          <p:nvPr/>
        </p:nvGrpSpPr>
        <p:grpSpPr>
          <a:xfrm>
            <a:off x="5096242" y="2544550"/>
            <a:ext cx="2678283" cy="1260150"/>
            <a:chOff x="5096242" y="2544550"/>
            <a:chExt cx="2678283" cy="1260150"/>
          </a:xfrm>
        </p:grpSpPr>
        <p:sp>
          <p:nvSpPr>
            <p:cNvPr id="355" name="Google Shape;355;p22"/>
            <p:cNvSpPr/>
            <p:nvPr/>
          </p:nvSpPr>
          <p:spPr>
            <a:xfrm>
              <a:off x="5505625" y="2887900"/>
              <a:ext cx="2268900" cy="91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56" name="Google Shape;356;p22"/>
            <p:cNvSpPr txBox="1"/>
            <p:nvPr/>
          </p:nvSpPr>
          <p:spPr>
            <a:xfrm>
              <a:off x="5096242" y="3077950"/>
              <a:ext cx="546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57" name="Google Shape;357;p22"/>
            <p:cNvSpPr txBox="1"/>
            <p:nvPr/>
          </p:nvSpPr>
          <p:spPr>
            <a:xfrm>
              <a:off x="6315175" y="2544550"/>
              <a:ext cx="8481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</p:grpSp>
      <p:sp>
        <p:nvSpPr>
          <p:cNvPr id="358" name="Google Shape;358;p22"/>
          <p:cNvSpPr/>
          <p:nvPr/>
        </p:nvSpPr>
        <p:spPr>
          <a:xfrm>
            <a:off x="7685625" y="3220775"/>
            <a:ext cx="2751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2"/>
          <p:cNvGrpSpPr/>
          <p:nvPr/>
        </p:nvGrpSpPr>
        <p:grpSpPr>
          <a:xfrm>
            <a:off x="7674172" y="2548626"/>
            <a:ext cx="1433700" cy="1576440"/>
            <a:chOff x="7674172" y="2548626"/>
            <a:chExt cx="1433700" cy="1576440"/>
          </a:xfrm>
        </p:grpSpPr>
        <p:sp>
          <p:nvSpPr>
            <p:cNvPr id="360" name="Google Shape;360;p22"/>
            <p:cNvSpPr/>
            <p:nvPr/>
          </p:nvSpPr>
          <p:spPr>
            <a:xfrm>
              <a:off x="8035125" y="2887900"/>
              <a:ext cx="196500" cy="916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8416125" y="2887900"/>
              <a:ext cx="196500" cy="9168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 txBox="1"/>
            <p:nvPr/>
          </p:nvSpPr>
          <p:spPr>
            <a:xfrm>
              <a:off x="7972908" y="2548626"/>
              <a:ext cx="275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endParaRPr/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8353908" y="2548626"/>
              <a:ext cx="275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endParaRPr/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8525242" y="3077950"/>
              <a:ext cx="546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7674172" y="3680166"/>
              <a:ext cx="824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mean</a:t>
              </a:r>
              <a:endParaRPr/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8283772" y="3680166"/>
              <a:ext cx="824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std</a:t>
              </a:r>
              <a:endParaRPr/>
            </a:p>
          </p:txBody>
        </p:sp>
      </p:grpSp>
      <p:grpSp>
        <p:nvGrpSpPr>
          <p:cNvPr id="367" name="Google Shape;367;p22"/>
          <p:cNvGrpSpPr/>
          <p:nvPr/>
        </p:nvGrpSpPr>
        <p:grpSpPr>
          <a:xfrm>
            <a:off x="2847475" y="228600"/>
            <a:ext cx="2678275" cy="778666"/>
            <a:chOff x="2847475" y="228600"/>
            <a:chExt cx="2678275" cy="778666"/>
          </a:xfrm>
        </p:grpSpPr>
        <p:sp>
          <p:nvSpPr>
            <p:cNvPr id="368" name="Google Shape;368;p22"/>
            <p:cNvSpPr/>
            <p:nvPr/>
          </p:nvSpPr>
          <p:spPr>
            <a:xfrm>
              <a:off x="3256850" y="608600"/>
              <a:ext cx="2268900" cy="331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2847475" y="616666"/>
              <a:ext cx="546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</a:t>
              </a: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</a:t>
              </a:r>
              <a:endParaRPr/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4066404" y="228600"/>
              <a:ext cx="8481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6211725" y="-76200"/>
            <a:ext cx="2666825" cy="1321400"/>
            <a:chOff x="6211725" y="-76200"/>
            <a:chExt cx="2666825" cy="1321400"/>
          </a:xfrm>
        </p:grpSpPr>
        <p:sp>
          <p:nvSpPr>
            <p:cNvPr id="372" name="Google Shape;372;p22"/>
            <p:cNvSpPr/>
            <p:nvPr/>
          </p:nvSpPr>
          <p:spPr>
            <a:xfrm>
              <a:off x="6609650" y="303800"/>
              <a:ext cx="2268900" cy="3318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feature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73" name="Google Shape;373;p22"/>
            <p:cNvSpPr txBox="1"/>
            <p:nvPr/>
          </p:nvSpPr>
          <p:spPr>
            <a:xfrm>
              <a:off x="6211725" y="579191"/>
              <a:ext cx="5469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39</a:t>
              </a:r>
              <a:endParaRPr/>
            </a:p>
          </p:txBody>
        </p:sp>
        <p:sp>
          <p:nvSpPr>
            <p:cNvPr id="374" name="Google Shape;374;p22"/>
            <p:cNvSpPr txBox="1"/>
            <p:nvPr/>
          </p:nvSpPr>
          <p:spPr>
            <a:xfrm>
              <a:off x="7419204" y="-76200"/>
              <a:ext cx="8481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sz="1800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241</a:t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609650" y="608600"/>
              <a:ext cx="2268900" cy="3318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d1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6609650" y="913400"/>
              <a:ext cx="2268900" cy="3318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Source Code Pro"/>
                  <a:ea typeface="Source Code Pro"/>
                  <a:cs typeface="Source Code Pro"/>
                  <a:sym typeface="Source Code Pro"/>
                </a:rPr>
                <a:t>d2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377" name="Google Shape;377;p22"/>
          <p:cNvSpPr/>
          <p:nvPr/>
        </p:nvSpPr>
        <p:spPr>
          <a:xfrm>
            <a:off x="5856825" y="706175"/>
            <a:ext cx="2751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Sample code (strongly recommended)</a:t>
            </a:r>
            <a:endParaRPr/>
          </a:p>
        </p:txBody>
      </p:sp>
      <p:sp>
        <p:nvSpPr>
          <p:cNvPr id="383" name="Google Shape;383;p23"/>
          <p:cNvSpPr txBox="1"/>
          <p:nvPr>
            <p:ph idx="1" type="body"/>
          </p:nvPr>
        </p:nvSpPr>
        <p:spPr>
          <a:xfrm>
            <a:off x="311700" y="11524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https://github.com/Alexander-H-Liu/End-to-end-ASR-Pytorch</a:t>
            </a:r>
            <a:br>
              <a:rPr lang="zh-TW"/>
            </a:br>
            <a:r>
              <a:rPr lang="zh-TW"/>
              <a:t>A completed &amp; stable ASR implementation  (Thanks to 劉浩然學長!)</a:t>
            </a:r>
            <a:br>
              <a:rPr lang="zh-TW"/>
            </a:br>
            <a:r>
              <a:rPr i="1" lang="zh-TW" u="sng"/>
              <a:t>Please read README before using it!</a:t>
            </a:r>
            <a:endParaRPr i="1" u="sng"/>
          </a:p>
        </p:txBody>
      </p:sp>
      <p:pic>
        <p:nvPicPr>
          <p:cNvPr id="384" name="Google Shape;3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520" y="2132725"/>
            <a:ext cx="4034127" cy="28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5" y="2132725"/>
            <a:ext cx="4760477" cy="28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Add new Dataset</a:t>
            </a:r>
            <a:endParaRPr/>
          </a:p>
        </p:txBody>
      </p:sp>
      <p:sp>
        <p:nvSpPr>
          <p:cNvPr id="391" name="Google Shape;391;p24"/>
          <p:cNvSpPr txBox="1"/>
          <p:nvPr>
            <p:ph idx="1" type="body"/>
          </p:nvPr>
        </p:nvSpPr>
        <p:spPr>
          <a:xfrm>
            <a:off x="311700" y="1113925"/>
            <a:ext cx="8520600" cy="23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the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corpus/librispeech.py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copy </a:t>
            </a:r>
            <a:r>
              <a:rPr lang="zh-TW" u="sng"/>
              <a:t>corpus/dlhlp.py</a:t>
            </a:r>
            <a:r>
              <a:rPr lang="zh-TW"/>
              <a:t>. Replace all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“Libri”</a:t>
            </a:r>
            <a:r>
              <a:rPr lang="zh-TW"/>
              <a:t> to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“Dlhlp”</a:t>
            </a:r>
            <a:r>
              <a:rPr lang="zh-TW"/>
              <a:t> in the file.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open each </a:t>
            </a:r>
            <a:r>
              <a:rPr b="1" lang="zh-TW"/>
              <a:t>*.flac</a:t>
            </a:r>
            <a:r>
              <a:rPr lang="zh-TW"/>
              <a:t> files → open each </a:t>
            </a:r>
            <a:r>
              <a:rPr b="1" lang="zh-TW"/>
              <a:t>*.wav</a:t>
            </a:r>
            <a:r>
              <a:rPr lang="zh-TW"/>
              <a:t> files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def read_text()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origin: src_file = '-'.join(file.split('-')[:-1])+'.trans.txt'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ours:   src_file = file.rsplit('/', 1)[0]+'/bopomo.trans.txt'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Base on the format of our dataset</a:t>
            </a:r>
            <a:endParaRPr/>
          </a:p>
        </p:txBody>
      </p:sp>
      <p:pic>
        <p:nvPicPr>
          <p:cNvPr id="392" name="Google Shape;3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375" y="3497025"/>
            <a:ext cx="3902098" cy="15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274" y="3497025"/>
            <a:ext cx="4421383" cy="1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/>
          <p:nvPr/>
        </p:nvSpPr>
        <p:spPr>
          <a:xfrm>
            <a:off x="3200200" y="4526300"/>
            <a:ext cx="785400" cy="2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4"/>
          <p:cNvSpPr/>
          <p:nvPr/>
        </p:nvSpPr>
        <p:spPr>
          <a:xfrm>
            <a:off x="5638600" y="3992900"/>
            <a:ext cx="2744400" cy="14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Import new Dataset</a:t>
            </a:r>
            <a:endParaRPr/>
          </a:p>
        </p:txBody>
      </p:sp>
      <p:sp>
        <p:nvSpPr>
          <p:cNvPr id="401" name="Google Shape;40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the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src/data.py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def create_dataset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def create_textset</a:t>
            </a:r>
            <a:endParaRPr/>
          </a:p>
        </p:txBody>
      </p:sp>
      <p:pic>
        <p:nvPicPr>
          <p:cNvPr id="402" name="Google Shape;4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725" y="1266325"/>
            <a:ext cx="4528126" cy="15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725" y="3006366"/>
            <a:ext cx="4528124" cy="163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Prepare vocab-count file</a:t>
            </a:r>
            <a:endParaRPr/>
          </a:p>
        </p:txBody>
      </p:sp>
      <p:sp>
        <p:nvSpPr>
          <p:cNvPr id="409" name="Google Shape;40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 util/generate_vocab_file.py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--input_file &lt;input_text_file&gt;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--mode character 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--output_file &lt;output_vocab_file&gt;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we provide “text-data.txt” in the dataset as input_text file.</a:t>
            </a:r>
            <a:endParaRPr/>
          </a:p>
        </p:txBody>
      </p:sp>
      <p:pic>
        <p:nvPicPr>
          <p:cNvPr id="410" name="Google Shape;4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750" y="68725"/>
            <a:ext cx="1472650" cy="488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</a:t>
            </a:r>
            <a:r>
              <a:rPr lang="zh-TW"/>
              <a:t>1/3</a:t>
            </a:r>
            <a:r>
              <a:rPr lang="zh-TW"/>
              <a:t>)</a:t>
            </a:r>
            <a:endParaRPr/>
          </a:p>
        </p:txBody>
      </p:sp>
      <p:sp>
        <p:nvSpPr>
          <p:cNvPr id="416" name="Google Shape;41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config/libri/asr_example.yaml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copys as you want to train a new model (e.g. asr_dlhlp.yaml)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path:</a:t>
            </a:r>
            <a:r>
              <a:rPr lang="zh-TW"/>
              <a:t> where you unzip the data (e.g.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‘data/DLHLP’</a:t>
            </a:r>
            <a:r>
              <a:rPr lang="zh-TW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train/dev_split:</a:t>
            </a:r>
            <a:r>
              <a:rPr lang="zh-TW"/>
              <a:t> dir name for train/dev under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‘path’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audio feature setting: follow the original setting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mode:</a:t>
            </a:r>
            <a:r>
              <a:rPr lang="zh-TW"/>
              <a:t> ‘character’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vocab_file:</a:t>
            </a:r>
            <a:r>
              <a:rPr lang="zh-TW"/>
              <a:t> the vocab file your have prepared</a:t>
            </a:r>
            <a:endParaRPr/>
          </a:p>
        </p:txBody>
      </p:sp>
      <p:pic>
        <p:nvPicPr>
          <p:cNvPr id="417" name="Google Shape;417;p27"/>
          <p:cNvPicPr preferRelativeResize="0"/>
          <p:nvPr/>
        </p:nvPicPr>
        <p:blipFill rotWithShape="1">
          <a:blip r:embed="rId4">
            <a:alphaModFix/>
          </a:blip>
          <a:srcRect b="0" l="0" r="60532" t="0"/>
          <a:stretch/>
        </p:blipFill>
        <p:spPr>
          <a:xfrm>
            <a:off x="6311576" y="1997350"/>
            <a:ext cx="2529876" cy="29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(2/3)</a:t>
            </a:r>
            <a:endParaRPr/>
          </a:p>
        </p:txBody>
      </p:sp>
      <p:sp>
        <p:nvSpPr>
          <p:cNvPr id="423" name="Google Shape;42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Training Hyperparams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set valid_step to 500 (step for one epoch)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max_step: 12k step is enough actually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teather forcing: always use it</a:t>
            </a:r>
            <a:br>
              <a:rPr lang="zh-TW"/>
            </a:br>
            <a:r>
              <a:rPr lang="zh-TW"/>
              <a:t>=&gt; tf_start: 1.0, tf_end:1.0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optimizer and lr and eps:</a:t>
            </a:r>
            <a:br>
              <a:rPr lang="zh-TW"/>
            </a:br>
            <a:r>
              <a:rPr lang="zh-TW"/>
              <a:t>just follow the original settings</a:t>
            </a:r>
            <a:endParaRPr/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3">
            <a:alphaModFix/>
          </a:blip>
          <a:srcRect b="0" l="0" r="10490" t="0"/>
          <a:stretch/>
        </p:blipFill>
        <p:spPr>
          <a:xfrm>
            <a:off x="5018550" y="1379562"/>
            <a:ext cx="3415926" cy="30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(3/3)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Model Architecture: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 thinner model (1~2 layer LSTM) is enough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ctc_weight: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set to 0.0 to train seq2seq without CTC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set between 0.0~1.0 to jointly optimize for CTC + seq2seq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Other settings: just follow the original settings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650" y="589625"/>
            <a:ext cx="2422325" cy="43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Write your own config file for LM</a:t>
            </a:r>
            <a:endParaRPr/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config/libri/lm_example.yaml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Need to modify: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train/dev_spit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vocab_file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can also prepare your own</a:t>
            </a:r>
            <a:br>
              <a:rPr lang="zh-TW"/>
            </a:br>
            <a:r>
              <a:rPr lang="zh-TW"/>
              <a:t>ㄅㄆㄇㄈcorpus much larger</a:t>
            </a:r>
            <a:br>
              <a:rPr lang="zh-TW"/>
            </a:br>
            <a:r>
              <a:rPr lang="zh-TW"/>
              <a:t>than training set!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just replace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[‘train’]</a:t>
            </a:r>
            <a:r>
              <a:rPr lang="zh-TW"/>
              <a:t> with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[‘xxx.txt’]</a:t>
            </a:r>
            <a:br>
              <a:rPr lang="zh-TW"/>
            </a:br>
            <a:r>
              <a:rPr lang="zh-TW"/>
              <a:t>where 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xxx.txt</a:t>
            </a:r>
            <a:r>
              <a:rPr lang="zh-TW"/>
              <a:t> is your collected corpus</a:t>
            </a:r>
            <a:endParaRPr/>
          </a:p>
        </p:txBody>
      </p:sp>
      <p:pic>
        <p:nvPicPr>
          <p:cNvPr id="438" name="Google Shape;438;p30"/>
          <p:cNvPicPr preferRelativeResize="0"/>
          <p:nvPr/>
        </p:nvPicPr>
        <p:blipFill rotWithShape="1">
          <a:blip r:embed="rId4">
            <a:alphaModFix/>
          </a:blip>
          <a:srcRect b="54938" l="0" r="0" t="0"/>
          <a:stretch/>
        </p:blipFill>
        <p:spPr>
          <a:xfrm>
            <a:off x="5011475" y="1920025"/>
            <a:ext cx="3747326" cy="26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 model!</a:t>
            </a:r>
            <a:endParaRPr/>
          </a:p>
        </p:txBody>
      </p:sp>
      <p:sp>
        <p:nvSpPr>
          <p:cNvPr id="444" name="Google Shape;444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ASR: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config/dlhlp/asr_dlhlp.yaml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LM: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config/dlhlp/lm_dlhlp.yaml --lm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51" y="3270450"/>
            <a:ext cx="3504448" cy="5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Seq2Seq attention-based ASR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42466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14"/>
          <p:cNvCxnSpPr>
            <a:stCxn id="76" idx="0"/>
            <a:endCxn id="74" idx="2"/>
          </p:cNvCxnSpPr>
          <p:nvPr/>
        </p:nvCxnSpPr>
        <p:spPr>
          <a:xfrm rot="10800000">
            <a:off x="4458175" y="238665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" name="Google Shape;77;p14"/>
          <p:cNvSpPr/>
          <p:nvPr/>
        </p:nvSpPr>
        <p:spPr>
          <a:xfrm>
            <a:off x="5039892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952592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4"/>
          <p:cNvCxnSpPr>
            <a:stCxn id="76" idx="3"/>
            <a:endCxn id="77" idx="1"/>
          </p:cNvCxnSpPr>
          <p:nvPr/>
        </p:nvCxnSpPr>
        <p:spPr>
          <a:xfrm>
            <a:off x="4669675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" name="Google Shape;80;p14"/>
          <p:cNvSpPr txBox="1"/>
          <p:nvPr/>
        </p:nvSpPr>
        <p:spPr>
          <a:xfrm>
            <a:off x="5039900" y="19948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14"/>
          <p:cNvCxnSpPr>
            <a:stCxn id="77" idx="0"/>
            <a:endCxn id="80" idx="2"/>
          </p:cNvCxnSpPr>
          <p:nvPr/>
        </p:nvCxnSpPr>
        <p:spPr>
          <a:xfrm rot="10800000">
            <a:off x="5251392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" name="Google Shape;82;p14"/>
          <p:cNvSpPr/>
          <p:nvPr/>
        </p:nvSpPr>
        <p:spPr>
          <a:xfrm>
            <a:off x="5833108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4"/>
          <p:cNvCxnSpPr>
            <a:endCxn id="82" idx="1"/>
          </p:cNvCxnSpPr>
          <p:nvPr/>
        </p:nvCxnSpPr>
        <p:spPr>
          <a:xfrm>
            <a:off x="54629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" name="Google Shape;84;p14"/>
          <p:cNvSpPr txBox="1"/>
          <p:nvPr/>
        </p:nvSpPr>
        <p:spPr>
          <a:xfrm>
            <a:off x="5833125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14"/>
          <p:cNvCxnSpPr>
            <a:endCxn id="84" idx="2"/>
          </p:cNvCxnSpPr>
          <p:nvPr/>
        </p:nvCxnSpPr>
        <p:spPr>
          <a:xfrm rot="10800000">
            <a:off x="6044625" y="2406425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" name="Google Shape;86;p14"/>
          <p:cNvCxnSpPr>
            <a:stCxn id="82" idx="3"/>
            <a:endCxn id="87" idx="1"/>
          </p:cNvCxnSpPr>
          <p:nvPr/>
        </p:nvCxnSpPr>
        <p:spPr>
          <a:xfrm>
            <a:off x="62561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" name="Google Shape;88;p14"/>
          <p:cNvCxnSpPr>
            <a:stCxn id="87" idx="0"/>
            <a:endCxn id="89" idx="2"/>
          </p:cNvCxnSpPr>
          <p:nvPr/>
        </p:nvCxnSpPr>
        <p:spPr>
          <a:xfrm rot="10800000">
            <a:off x="6837825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" name="Google Shape;87;p14"/>
          <p:cNvSpPr/>
          <p:nvPr/>
        </p:nvSpPr>
        <p:spPr>
          <a:xfrm>
            <a:off x="662632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6626350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7419550" y="2628438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4"/>
          <p:cNvCxnSpPr>
            <a:endCxn id="90" idx="1"/>
          </p:cNvCxnSpPr>
          <p:nvPr/>
        </p:nvCxnSpPr>
        <p:spPr>
          <a:xfrm>
            <a:off x="7049350" y="2836638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" name="Google Shape;92;p14"/>
          <p:cNvSpPr txBox="1"/>
          <p:nvPr/>
        </p:nvSpPr>
        <p:spPr>
          <a:xfrm>
            <a:off x="7332250" y="19948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4"/>
          <p:cNvCxnSpPr>
            <a:stCxn id="90" idx="0"/>
            <a:endCxn id="92" idx="2"/>
          </p:cNvCxnSpPr>
          <p:nvPr/>
        </p:nvCxnSpPr>
        <p:spPr>
          <a:xfrm rot="10800000">
            <a:off x="7631050" y="2406438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" name="Google Shape;76;p14"/>
          <p:cNvSpPr/>
          <p:nvPr/>
        </p:nvSpPr>
        <p:spPr>
          <a:xfrm>
            <a:off x="424667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159375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4"/>
          <p:cNvCxnSpPr>
            <a:stCxn id="94" idx="0"/>
            <a:endCxn id="76" idx="2"/>
          </p:cNvCxnSpPr>
          <p:nvPr/>
        </p:nvCxnSpPr>
        <p:spPr>
          <a:xfrm rot="10800000">
            <a:off x="4458175" y="30447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" name="Google Shape;96;p14"/>
          <p:cNvCxnSpPr>
            <a:stCxn id="97" idx="3"/>
            <a:endCxn id="76" idx="1"/>
          </p:cNvCxnSpPr>
          <p:nvPr/>
        </p:nvCxnSpPr>
        <p:spPr>
          <a:xfrm>
            <a:off x="3619975" y="28366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98" name="Google Shape;98;p14"/>
          <p:cNvSpPr/>
          <p:nvPr/>
        </p:nvSpPr>
        <p:spPr>
          <a:xfrm>
            <a:off x="8208325" y="2617913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14"/>
          <p:cNvCxnSpPr>
            <a:endCxn id="98" idx="1"/>
          </p:cNvCxnSpPr>
          <p:nvPr/>
        </p:nvCxnSpPr>
        <p:spPr>
          <a:xfrm>
            <a:off x="7838125" y="2826113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" name="Google Shape;100;p14"/>
          <p:cNvSpPr txBox="1"/>
          <p:nvPr/>
        </p:nvSpPr>
        <p:spPr>
          <a:xfrm>
            <a:off x="8121025" y="1984300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&lt;/s&gt;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>
            <a:stCxn id="98" idx="0"/>
            <a:endCxn id="100" idx="2"/>
          </p:cNvCxnSpPr>
          <p:nvPr/>
        </p:nvCxnSpPr>
        <p:spPr>
          <a:xfrm rot="10800000">
            <a:off x="8419825" y="2395913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" name="Google Shape;102;p14"/>
          <p:cNvSpPr txBox="1"/>
          <p:nvPr/>
        </p:nvSpPr>
        <p:spPr>
          <a:xfrm>
            <a:off x="5038123" y="32704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31348" y="32902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624573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417798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123698" y="32902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4"/>
          <p:cNvCxnSpPr/>
          <p:nvPr/>
        </p:nvCxnSpPr>
        <p:spPr>
          <a:xfrm rot="10800000">
            <a:off x="5251392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" name="Google Shape;108;p14"/>
          <p:cNvCxnSpPr/>
          <p:nvPr/>
        </p:nvCxnSpPr>
        <p:spPr>
          <a:xfrm rot="10800000">
            <a:off x="6044625" y="3052962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" name="Google Shape;109;p14"/>
          <p:cNvCxnSpPr/>
          <p:nvPr/>
        </p:nvCxnSpPr>
        <p:spPr>
          <a:xfrm rot="10800000">
            <a:off x="6837825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" name="Google Shape;110;p14"/>
          <p:cNvCxnSpPr/>
          <p:nvPr/>
        </p:nvCxnSpPr>
        <p:spPr>
          <a:xfrm rot="10800000">
            <a:off x="7631050" y="3052974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" name="Google Shape;111;p14"/>
          <p:cNvCxnSpPr/>
          <p:nvPr/>
        </p:nvCxnSpPr>
        <p:spPr>
          <a:xfrm rot="10800000">
            <a:off x="8419825" y="3042449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" name="Google Shape;112;p14"/>
          <p:cNvSpPr/>
          <p:nvPr/>
        </p:nvSpPr>
        <p:spPr>
          <a:xfrm>
            <a:off x="71407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4"/>
          <p:cNvCxnSpPr>
            <a:endCxn id="112" idx="2"/>
          </p:cNvCxnSpPr>
          <p:nvPr/>
        </p:nvCxnSpPr>
        <p:spPr>
          <a:xfrm rot="10800000">
            <a:off x="80797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" name="Google Shape;114;p14"/>
          <p:cNvSpPr/>
          <p:nvPr/>
        </p:nvSpPr>
        <p:spPr>
          <a:xfrm>
            <a:off x="1416918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4"/>
          <p:cNvCxnSpPr>
            <a:endCxn id="114" idx="2"/>
          </p:cNvCxnSpPr>
          <p:nvPr/>
        </p:nvCxnSpPr>
        <p:spPr>
          <a:xfrm rot="10800000">
            <a:off x="1510818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" name="Google Shape;116;p14"/>
          <p:cNvSpPr/>
          <p:nvPr/>
        </p:nvSpPr>
        <p:spPr>
          <a:xfrm>
            <a:off x="1065495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4"/>
          <p:cNvCxnSpPr>
            <a:endCxn id="116" idx="2"/>
          </p:cNvCxnSpPr>
          <p:nvPr/>
        </p:nvCxnSpPr>
        <p:spPr>
          <a:xfrm rot="10800000">
            <a:off x="1159395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" name="Google Shape;118;p14"/>
          <p:cNvCxnSpPr>
            <a:endCxn id="116" idx="1"/>
          </p:cNvCxnSpPr>
          <p:nvPr/>
        </p:nvCxnSpPr>
        <p:spPr>
          <a:xfrm>
            <a:off x="901395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" name="Google Shape;119;p14"/>
          <p:cNvCxnSpPr>
            <a:stCxn id="116" idx="3"/>
            <a:endCxn id="114" idx="1"/>
          </p:cNvCxnSpPr>
          <p:nvPr/>
        </p:nvCxnSpPr>
        <p:spPr>
          <a:xfrm>
            <a:off x="1253295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p14"/>
          <p:cNvCxnSpPr>
            <a:stCxn id="114" idx="3"/>
            <a:endCxn id="121" idx="1"/>
          </p:cNvCxnSpPr>
          <p:nvPr/>
        </p:nvCxnSpPr>
        <p:spPr>
          <a:xfrm>
            <a:off x="1604718" y="2838365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p14"/>
          <p:cNvSpPr/>
          <p:nvPr/>
        </p:nvSpPr>
        <p:spPr>
          <a:xfrm>
            <a:off x="1757167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4"/>
          <p:cNvCxnSpPr>
            <a:endCxn id="121" idx="2"/>
          </p:cNvCxnSpPr>
          <p:nvPr/>
        </p:nvCxnSpPr>
        <p:spPr>
          <a:xfrm rot="10800000">
            <a:off x="1851067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" name="Google Shape;123;p14"/>
          <p:cNvSpPr/>
          <p:nvPr/>
        </p:nvSpPr>
        <p:spPr>
          <a:xfrm>
            <a:off x="2108590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4"/>
          <p:cNvCxnSpPr>
            <a:endCxn id="123" idx="2"/>
          </p:cNvCxnSpPr>
          <p:nvPr/>
        </p:nvCxnSpPr>
        <p:spPr>
          <a:xfrm rot="10800000">
            <a:off x="2202490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14"/>
          <p:cNvSpPr/>
          <p:nvPr/>
        </p:nvSpPr>
        <p:spPr>
          <a:xfrm>
            <a:off x="28114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4"/>
          <p:cNvCxnSpPr>
            <a:endCxn id="125" idx="2"/>
          </p:cNvCxnSpPr>
          <p:nvPr/>
        </p:nvCxnSpPr>
        <p:spPr>
          <a:xfrm rot="10800000">
            <a:off x="29053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14"/>
          <p:cNvSpPr/>
          <p:nvPr/>
        </p:nvSpPr>
        <p:spPr>
          <a:xfrm>
            <a:off x="24600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4"/>
          <p:cNvCxnSpPr>
            <a:endCxn id="127" idx="2"/>
          </p:cNvCxnSpPr>
          <p:nvPr/>
        </p:nvCxnSpPr>
        <p:spPr>
          <a:xfrm rot="10800000">
            <a:off x="25539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" name="Google Shape;129;p14"/>
          <p:cNvCxnSpPr>
            <a:stCxn id="121" idx="3"/>
            <a:endCxn id="123" idx="1"/>
          </p:cNvCxnSpPr>
          <p:nvPr/>
        </p:nvCxnSpPr>
        <p:spPr>
          <a:xfrm>
            <a:off x="1944967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" name="Google Shape;130;p14"/>
          <p:cNvCxnSpPr>
            <a:endCxn id="127" idx="1"/>
          </p:cNvCxnSpPr>
          <p:nvPr/>
        </p:nvCxnSpPr>
        <p:spPr>
          <a:xfrm>
            <a:off x="2295913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" name="Google Shape;131;p14"/>
          <p:cNvCxnSpPr>
            <a:stCxn id="127" idx="3"/>
            <a:endCxn id="125" idx="1"/>
          </p:cNvCxnSpPr>
          <p:nvPr/>
        </p:nvCxnSpPr>
        <p:spPr>
          <a:xfrm>
            <a:off x="26478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14"/>
          <p:cNvCxnSpPr>
            <a:stCxn id="125" idx="3"/>
            <a:endCxn id="133" idx="1"/>
          </p:cNvCxnSpPr>
          <p:nvPr/>
        </p:nvCxnSpPr>
        <p:spPr>
          <a:xfrm>
            <a:off x="2999236" y="2838365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" name="Google Shape;134;p14"/>
          <p:cNvSpPr/>
          <p:nvPr/>
        </p:nvSpPr>
        <p:spPr>
          <a:xfrm>
            <a:off x="34972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4"/>
          <p:cNvCxnSpPr>
            <a:endCxn id="134" idx="2"/>
          </p:cNvCxnSpPr>
          <p:nvPr/>
        </p:nvCxnSpPr>
        <p:spPr>
          <a:xfrm rot="10800000">
            <a:off x="35911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" name="Google Shape;133;p14"/>
          <p:cNvSpPr/>
          <p:nvPr/>
        </p:nvSpPr>
        <p:spPr>
          <a:xfrm>
            <a:off x="31458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4"/>
          <p:cNvCxnSpPr>
            <a:endCxn id="133" idx="2"/>
          </p:cNvCxnSpPr>
          <p:nvPr/>
        </p:nvCxnSpPr>
        <p:spPr>
          <a:xfrm rot="10800000">
            <a:off x="32397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p14"/>
          <p:cNvCxnSpPr>
            <a:stCxn id="133" idx="3"/>
            <a:endCxn id="134" idx="1"/>
          </p:cNvCxnSpPr>
          <p:nvPr/>
        </p:nvCxnSpPr>
        <p:spPr>
          <a:xfrm>
            <a:off x="33336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8" name="Google Shape;138;p14"/>
          <p:cNvSpPr/>
          <p:nvPr/>
        </p:nvSpPr>
        <p:spPr>
          <a:xfrm>
            <a:off x="5039892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5833108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662632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419550" y="3766881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424667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8208325" y="3760920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4"/>
          <p:cNvCxnSpPr>
            <a:stCxn id="123" idx="0"/>
            <a:endCxn id="138" idx="2"/>
          </p:cNvCxnSpPr>
          <p:nvPr/>
        </p:nvCxnSpPr>
        <p:spPr>
          <a:xfrm flipH="1" rot="-5400000">
            <a:off x="3040690" y="1791965"/>
            <a:ext cx="1372500" cy="3048900"/>
          </a:xfrm>
          <a:prstGeom prst="curvedConnector5">
            <a:avLst>
              <a:gd fmla="val -33611" name="adj1"/>
              <a:gd fmla="val 55930" name="adj2"/>
              <a:gd fmla="val 117351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/>
          <p:cNvCxnSpPr>
            <a:stCxn id="127" idx="0"/>
            <a:endCxn id="138" idx="2"/>
          </p:cNvCxnSpPr>
          <p:nvPr/>
        </p:nvCxnSpPr>
        <p:spPr>
          <a:xfrm flipH="1" rot="-5400000">
            <a:off x="3216463" y="1967615"/>
            <a:ext cx="1372500" cy="2697600"/>
          </a:xfrm>
          <a:prstGeom prst="curvedConnector5">
            <a:avLst>
              <a:gd fmla="val -17350" name="adj1"/>
              <a:gd fmla="val 47818" name="adj2"/>
              <a:gd fmla="val 1173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/>
          <p:cNvCxnSpPr>
            <a:stCxn id="112" idx="0"/>
            <a:endCxn id="138" idx="2"/>
          </p:cNvCxnSpPr>
          <p:nvPr/>
        </p:nvCxnSpPr>
        <p:spPr>
          <a:xfrm flipH="1" rot="-5400000">
            <a:off x="2343373" y="1094765"/>
            <a:ext cx="1372500" cy="4443300"/>
          </a:xfrm>
          <a:prstGeom prst="curvedConnector5">
            <a:avLst>
              <a:gd fmla="val -58657" name="adj1"/>
              <a:gd fmla="val 73888" name="adj2"/>
              <a:gd fmla="val 120006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/>
          <p:cNvCxnSpPr>
            <a:stCxn id="116" idx="0"/>
            <a:endCxn id="138" idx="2"/>
          </p:cNvCxnSpPr>
          <p:nvPr/>
        </p:nvCxnSpPr>
        <p:spPr>
          <a:xfrm flipH="1" rot="-5400000">
            <a:off x="2519145" y="1270415"/>
            <a:ext cx="1372500" cy="4092000"/>
          </a:xfrm>
          <a:prstGeom prst="curvedConnector5">
            <a:avLst>
              <a:gd fmla="val -49475" name="adj1"/>
              <a:gd fmla="val 69963" name="adj2"/>
              <a:gd fmla="val 117351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/>
          <p:cNvCxnSpPr>
            <a:stCxn id="114" idx="0"/>
            <a:endCxn id="138" idx="2"/>
          </p:cNvCxnSpPr>
          <p:nvPr/>
        </p:nvCxnSpPr>
        <p:spPr>
          <a:xfrm flipH="1" rot="-5400000">
            <a:off x="2694918" y="1446065"/>
            <a:ext cx="1372500" cy="3740700"/>
          </a:xfrm>
          <a:prstGeom prst="curvedConnector5">
            <a:avLst>
              <a:gd fmla="val -46968" name="adj1"/>
              <a:gd fmla="val 65301" name="adj2"/>
              <a:gd fmla="val 117351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/>
          <p:cNvCxnSpPr>
            <a:stCxn id="121" idx="0"/>
            <a:endCxn id="138" idx="2"/>
          </p:cNvCxnSpPr>
          <p:nvPr/>
        </p:nvCxnSpPr>
        <p:spPr>
          <a:xfrm flipH="1" rot="-5400000">
            <a:off x="2864917" y="1616315"/>
            <a:ext cx="1372500" cy="3400200"/>
          </a:xfrm>
          <a:prstGeom prst="curvedConnector5">
            <a:avLst>
              <a:gd fmla="val -44464" name="adj1"/>
              <a:gd fmla="val 57790" name="adj2"/>
              <a:gd fmla="val 1173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4"/>
          <p:cNvSpPr txBox="1"/>
          <p:nvPr/>
        </p:nvSpPr>
        <p:spPr>
          <a:xfrm>
            <a:off x="1692450" y="2198500"/>
            <a:ext cx="1046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Attention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5985700" y="1795775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 txBox="1"/>
          <p:nvPr/>
        </p:nvSpPr>
        <p:spPr>
          <a:xfrm>
            <a:off x="5351500" y="1460075"/>
            <a:ext cx="2200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Tensorboard</a:t>
            </a:r>
            <a:endParaRPr/>
          </a:p>
        </p:txBody>
      </p:sp>
      <p:sp>
        <p:nvSpPr>
          <p:cNvPr id="450" name="Google Shape;450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tensorboard --logdir log/ --port &lt;port_you_want&gt;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Training curve</a:t>
            </a:r>
            <a:br>
              <a:rPr lang="zh-TW"/>
            </a:br>
            <a:r>
              <a:rPr lang="zh-TW"/>
              <a:t>(loss &amp;WER / train&amp;dev)</a:t>
            </a:r>
            <a:endParaRPr/>
          </a:p>
        </p:txBody>
      </p:sp>
      <p:pic>
        <p:nvPicPr>
          <p:cNvPr id="451" name="Google Shape;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400" y="1769925"/>
            <a:ext cx="6061600" cy="32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25" y="1411925"/>
            <a:ext cx="8341576" cy="340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Alignment</a:t>
            </a:r>
            <a:endParaRPr/>
          </a:p>
        </p:txBody>
      </p:sp>
      <p:sp>
        <p:nvSpPr>
          <p:cNvPr id="458" name="Google Shape;458;p33"/>
          <p:cNvSpPr txBox="1"/>
          <p:nvPr/>
        </p:nvSpPr>
        <p:spPr>
          <a:xfrm>
            <a:off x="3207675" y="3707850"/>
            <a:ext cx="699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OK!</a:t>
            </a:r>
            <a:endParaRPr b="1" sz="1800"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6684825" y="3650525"/>
            <a:ext cx="986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Failed</a:t>
            </a: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975" y="353225"/>
            <a:ext cx="2634500" cy="5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Output example</a:t>
            </a:r>
            <a:endParaRPr/>
          </a:p>
        </p:txBody>
      </p:sp>
      <p:sp>
        <p:nvSpPr>
          <p:cNvPr id="466" name="Google Shape;466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25" y="356650"/>
            <a:ext cx="4973452" cy="2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25" y="2792025"/>
            <a:ext cx="5052273" cy="203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66325"/>
            <a:ext cx="2702036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seq2seq</a:t>
            </a:r>
            <a:endParaRPr/>
          </a:p>
        </p:txBody>
      </p:sp>
      <p:sp>
        <p:nvSpPr>
          <p:cNvPr id="475" name="Google Shape;475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See example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config/libri/decode_example.yaml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max_len_ratio: 0.30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ctc_weight: 0.0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beam size 2~20 (1 not support)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If you want to use external LM: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lm_config&amp;lm_path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lm_weight&gt;0.0</a:t>
            </a:r>
            <a:endParaRPr/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670" y="1664725"/>
            <a:ext cx="4236055" cy="33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966" y="3408476"/>
            <a:ext cx="3544576" cy="15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CTC</a:t>
            </a:r>
            <a:endParaRPr/>
          </a:p>
        </p:txBody>
      </p:sp>
      <p:sp>
        <p:nvSpPr>
          <p:cNvPr id="483" name="Google Shape;483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Original code has some problems for jointly decode by seq2seq&amp;CTC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Add few lines of code to support decode only by CTC </a:t>
            </a:r>
            <a:r>
              <a:rPr lang="zh-TW" sz="1400"/>
              <a:t>(works for ctc_weight=1.0)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src/decode.py</a:t>
            </a:r>
            <a:r>
              <a:rPr lang="zh-TW"/>
              <a:t> line 101</a:t>
            </a:r>
            <a:endParaRPr/>
          </a:p>
        </p:txBody>
      </p:sp>
      <p:pic>
        <p:nvPicPr>
          <p:cNvPr id="484" name="Google Shape;4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050" y="2792000"/>
            <a:ext cx="7730273" cy="21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6"/>
          <p:cNvSpPr/>
          <p:nvPr/>
        </p:nvSpPr>
        <p:spPr>
          <a:xfrm>
            <a:off x="2503275" y="3839175"/>
            <a:ext cx="6463800" cy="105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Patch for pure CTC decode </a:t>
            </a:r>
            <a:r>
              <a:rPr lang="zh-TW" sz="2400"/>
              <a:t>(add to src/decode.py line 101)</a:t>
            </a:r>
            <a:endParaRPr sz="2400"/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737275"/>
            <a:ext cx="8520600" cy="15189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if self.ctc_w == 1.0: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output_seq = ctc_output[0].argmax(dim=-1)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hypothesis = [Hypothesis(decoder_state=dec_state, output_seq=output_seq,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              output_scores=[0]*len(output_seq), lm_state=None, ctc_prob=0,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              ctc_state=ctc_state, att_map=None)]</a:t>
            </a:r>
            <a:b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sz="1200">
                <a:latin typeface="Source Code Pro"/>
                <a:ea typeface="Source Code Pro"/>
                <a:cs typeface="Source Code Pro"/>
                <a:sym typeface="Source Code Pro"/>
              </a:rPr>
              <a:t>            return hypothesis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2" name="Google Shape;492;p37"/>
          <p:cNvSpPr txBox="1"/>
          <p:nvPr/>
        </p:nvSpPr>
        <p:spPr>
          <a:xfrm>
            <a:off x="4457750" y="1343200"/>
            <a:ext cx="2119800" cy="469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Simply Greedy Decode!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3" name="Google Shape;493;p37"/>
          <p:cNvCxnSpPr/>
          <p:nvPr/>
        </p:nvCxnSpPr>
        <p:spPr>
          <a:xfrm flipH="1">
            <a:off x="4320425" y="1641125"/>
            <a:ext cx="446700" cy="3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37"/>
          <p:cNvSpPr txBox="1"/>
          <p:nvPr/>
        </p:nvSpPr>
        <p:spPr>
          <a:xfrm>
            <a:off x="355525" y="3966075"/>
            <a:ext cx="79866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Actually, pure CTC decode also needs beam search. </a:t>
            </a:r>
            <a:br>
              <a:rPr lang="zh-TW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zh-TW">
                <a:latin typeface="Open Sans"/>
                <a:ea typeface="Open Sans"/>
                <a:cs typeface="Open Sans"/>
                <a:sym typeface="Open Sans"/>
              </a:rPr>
              <a:t>It could be a good bonus topic for you to implement it.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https://towardsdatascience.com/beam-search-decoding-in-ctc-trained-neural-networks-5a889a3d85a7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875" y="3373300"/>
            <a:ext cx="1316965" cy="1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your model - CTC</a:t>
            </a:r>
            <a:endParaRPr/>
          </a:p>
        </p:txBody>
      </p:sp>
      <p:sp>
        <p:nvSpPr>
          <p:cNvPr id="501" name="Google Shape;501;p38"/>
          <p:cNvSpPr txBox="1"/>
          <p:nvPr>
            <p:ph idx="1" type="body"/>
          </p:nvPr>
        </p:nvSpPr>
        <p:spPr>
          <a:xfrm>
            <a:off x="226000" y="1266325"/>
            <a:ext cx="8606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ctc_weight = 1.0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external LM is not supported to</a:t>
            </a:r>
            <a:br>
              <a:rPr lang="zh-TW"/>
            </a:br>
            <a:r>
              <a:rPr lang="zh-TW"/>
              <a:t>jointly decode with CTC in our code</a:t>
            </a:r>
            <a:br>
              <a:rPr lang="zh-TW"/>
            </a:br>
            <a:r>
              <a:rPr lang="zh-TW"/>
              <a:t>(</a:t>
            </a:r>
            <a:r>
              <a:rPr i="1" lang="zh-TW"/>
              <a:t>But you can implement it as bonus!</a:t>
            </a:r>
            <a:r>
              <a:rPr lang="zh-TW"/>
              <a:t>)</a:t>
            </a:r>
            <a:endParaRPr/>
          </a:p>
        </p:txBody>
      </p:sp>
      <p:pic>
        <p:nvPicPr>
          <p:cNvPr id="502" name="Google Shape;5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00" y="1718975"/>
            <a:ext cx="4288949" cy="32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Test!</a:t>
            </a:r>
            <a:endParaRPr/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266325"/>
            <a:ext cx="892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main.py --config &lt;config file&gt; --test --njobs 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result will be produced at: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file&gt;_dev_output.csv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file&gt;_dev_beam.csv 用不到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file&gt;_test_output.csv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result/&lt;config file&gt;_test_beam.csv 用不到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format of output file is `&lt;id&gt; &lt;predicted seq&gt; &lt;truth seq&gt;` (line by line)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truth sequence of testing set was replaced with ㄅㄆㄇㄈ.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--njobs</a:t>
            </a:r>
            <a:r>
              <a:rPr lang="zh-TW"/>
              <a:t> decides the number of threads used for decoding, very important in terms of efficiency. You can set it higher as your machine have more cores.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Process the output from CTC</a:t>
            </a:r>
            <a:endParaRPr/>
          </a:p>
        </p:txBody>
      </p:sp>
      <p:sp>
        <p:nvSpPr>
          <p:cNvPr id="514" name="Google Shape;514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CTC has repeated tokens</a:t>
            </a:r>
            <a:br>
              <a:rPr lang="zh-TW"/>
            </a:br>
            <a:r>
              <a:rPr lang="zh-TW"/>
              <a:t>Process it by yourself!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Or you can add additional code to the patch in page 25 to process the ‘output_seq’ directly before it is written to file.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2191"/>
            <a:ext cx="9144000" cy="140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 your output (dev set)</a:t>
            </a:r>
            <a:endParaRPr/>
          </a:p>
        </p:txBody>
      </p:sp>
      <p:sp>
        <p:nvSpPr>
          <p:cNvPr id="521" name="Google Shape;521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$ python3 eval.py --file result/&lt;config_file&gt;_dev_output.csv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zh-TW"/>
              <a:t>hint: python2 is not supported here (unicode would be treat as two char)</a:t>
            </a:r>
            <a:endParaRPr i="1"/>
          </a:p>
        </p:txBody>
      </p:sp>
      <p:pic>
        <p:nvPicPr>
          <p:cNvPr id="522" name="Google Shape;5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50" y="2036602"/>
            <a:ext cx="7711348" cy="29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1"/>
          <p:cNvSpPr/>
          <p:nvPr/>
        </p:nvSpPr>
        <p:spPr>
          <a:xfrm>
            <a:off x="790975" y="3599450"/>
            <a:ext cx="2830200" cy="108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"/>
          <p:cNvSpPr txBox="1"/>
          <p:nvPr/>
        </p:nvSpPr>
        <p:spPr>
          <a:xfrm>
            <a:off x="2053975" y="3236938"/>
            <a:ext cx="20937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report this!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51" y="3270450"/>
            <a:ext cx="3504448" cy="5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Joint CTC-attention</a:t>
            </a:r>
            <a:r>
              <a:rPr lang="zh-TW"/>
              <a:t> based ASR</a:t>
            </a:r>
            <a:endParaRPr/>
          </a:p>
        </p:txBody>
      </p:sp>
      <p:sp>
        <p:nvSpPr>
          <p:cNvPr id="159" name="Google Shape;159;p15"/>
          <p:cNvSpPr txBox="1"/>
          <p:nvPr/>
        </p:nvSpPr>
        <p:spPr>
          <a:xfrm>
            <a:off x="42466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5"/>
          <p:cNvCxnSpPr>
            <a:stCxn id="161" idx="0"/>
            <a:endCxn id="159" idx="2"/>
          </p:cNvCxnSpPr>
          <p:nvPr/>
        </p:nvCxnSpPr>
        <p:spPr>
          <a:xfrm rot="10800000">
            <a:off x="4458175" y="238665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2" name="Google Shape;162;p15"/>
          <p:cNvSpPr/>
          <p:nvPr/>
        </p:nvSpPr>
        <p:spPr>
          <a:xfrm>
            <a:off x="5039892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4952592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5"/>
          <p:cNvCxnSpPr>
            <a:stCxn id="161" idx="3"/>
            <a:endCxn id="162" idx="1"/>
          </p:cNvCxnSpPr>
          <p:nvPr/>
        </p:nvCxnSpPr>
        <p:spPr>
          <a:xfrm>
            <a:off x="4669675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15"/>
          <p:cNvSpPr txBox="1"/>
          <p:nvPr/>
        </p:nvSpPr>
        <p:spPr>
          <a:xfrm>
            <a:off x="5039900" y="19948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5"/>
          <p:cNvCxnSpPr>
            <a:stCxn id="162" idx="0"/>
            <a:endCxn id="165" idx="2"/>
          </p:cNvCxnSpPr>
          <p:nvPr/>
        </p:nvCxnSpPr>
        <p:spPr>
          <a:xfrm rot="10800000">
            <a:off x="5251392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7" name="Google Shape;167;p15"/>
          <p:cNvSpPr/>
          <p:nvPr/>
        </p:nvSpPr>
        <p:spPr>
          <a:xfrm>
            <a:off x="5833108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5"/>
          <p:cNvCxnSpPr>
            <a:endCxn id="167" idx="1"/>
          </p:cNvCxnSpPr>
          <p:nvPr/>
        </p:nvCxnSpPr>
        <p:spPr>
          <a:xfrm>
            <a:off x="54629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15"/>
          <p:cNvSpPr txBox="1"/>
          <p:nvPr/>
        </p:nvSpPr>
        <p:spPr>
          <a:xfrm>
            <a:off x="5833125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15"/>
          <p:cNvCxnSpPr>
            <a:endCxn id="169" idx="2"/>
          </p:cNvCxnSpPr>
          <p:nvPr/>
        </p:nvCxnSpPr>
        <p:spPr>
          <a:xfrm rot="10800000">
            <a:off x="6044625" y="2406425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" name="Google Shape;171;p15"/>
          <p:cNvCxnSpPr>
            <a:stCxn id="167" idx="3"/>
            <a:endCxn id="172" idx="1"/>
          </p:cNvCxnSpPr>
          <p:nvPr/>
        </p:nvCxnSpPr>
        <p:spPr>
          <a:xfrm>
            <a:off x="6256108" y="2836650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15"/>
          <p:cNvCxnSpPr>
            <a:stCxn id="172" idx="0"/>
            <a:endCxn id="174" idx="2"/>
          </p:cNvCxnSpPr>
          <p:nvPr/>
        </p:nvCxnSpPr>
        <p:spPr>
          <a:xfrm rot="10800000">
            <a:off x="6837825" y="2406450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2" name="Google Shape;172;p15"/>
          <p:cNvSpPr/>
          <p:nvPr/>
        </p:nvSpPr>
        <p:spPr>
          <a:xfrm>
            <a:off x="662632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6626350" y="19948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7419550" y="2628438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15"/>
          <p:cNvCxnSpPr>
            <a:endCxn id="175" idx="1"/>
          </p:cNvCxnSpPr>
          <p:nvPr/>
        </p:nvCxnSpPr>
        <p:spPr>
          <a:xfrm>
            <a:off x="7049350" y="2836638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15"/>
          <p:cNvSpPr txBox="1"/>
          <p:nvPr/>
        </p:nvSpPr>
        <p:spPr>
          <a:xfrm>
            <a:off x="7332250" y="19948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15"/>
          <p:cNvCxnSpPr>
            <a:stCxn id="175" idx="0"/>
            <a:endCxn id="177" idx="2"/>
          </p:cNvCxnSpPr>
          <p:nvPr/>
        </p:nvCxnSpPr>
        <p:spPr>
          <a:xfrm rot="10800000">
            <a:off x="7631050" y="2406438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1" name="Google Shape;161;p15"/>
          <p:cNvSpPr/>
          <p:nvPr/>
        </p:nvSpPr>
        <p:spPr>
          <a:xfrm>
            <a:off x="4246675" y="26284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4159375" y="32865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15"/>
          <p:cNvCxnSpPr>
            <a:stCxn id="179" idx="0"/>
            <a:endCxn id="161" idx="2"/>
          </p:cNvCxnSpPr>
          <p:nvPr/>
        </p:nvCxnSpPr>
        <p:spPr>
          <a:xfrm rot="10800000">
            <a:off x="4458175" y="30447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15"/>
          <p:cNvCxnSpPr>
            <a:stCxn id="182" idx="3"/>
            <a:endCxn id="161" idx="1"/>
          </p:cNvCxnSpPr>
          <p:nvPr/>
        </p:nvCxnSpPr>
        <p:spPr>
          <a:xfrm>
            <a:off x="3619975" y="28366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83" name="Google Shape;183;p15"/>
          <p:cNvSpPr/>
          <p:nvPr/>
        </p:nvSpPr>
        <p:spPr>
          <a:xfrm>
            <a:off x="8208325" y="2617913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15"/>
          <p:cNvCxnSpPr>
            <a:endCxn id="183" idx="1"/>
          </p:cNvCxnSpPr>
          <p:nvPr/>
        </p:nvCxnSpPr>
        <p:spPr>
          <a:xfrm>
            <a:off x="7838125" y="2826113"/>
            <a:ext cx="370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5" name="Google Shape;185;p15"/>
          <p:cNvSpPr txBox="1"/>
          <p:nvPr/>
        </p:nvSpPr>
        <p:spPr>
          <a:xfrm>
            <a:off x="8121025" y="1984300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&lt;/s&gt;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15"/>
          <p:cNvCxnSpPr>
            <a:stCxn id="183" idx="0"/>
            <a:endCxn id="185" idx="2"/>
          </p:cNvCxnSpPr>
          <p:nvPr/>
        </p:nvCxnSpPr>
        <p:spPr>
          <a:xfrm rot="10800000">
            <a:off x="8419825" y="2395913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15"/>
          <p:cNvSpPr txBox="1"/>
          <p:nvPr/>
        </p:nvSpPr>
        <p:spPr>
          <a:xfrm>
            <a:off x="5038123" y="32704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5831348" y="3290213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5"/>
          <p:cNvSpPr txBox="1"/>
          <p:nvPr/>
        </p:nvSpPr>
        <p:spPr>
          <a:xfrm>
            <a:off x="6624573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5"/>
          <p:cNvSpPr txBox="1"/>
          <p:nvPr/>
        </p:nvSpPr>
        <p:spPr>
          <a:xfrm>
            <a:off x="7417798" y="3290225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8123698" y="3290225"/>
            <a:ext cx="597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5"/>
          <p:cNvCxnSpPr/>
          <p:nvPr/>
        </p:nvCxnSpPr>
        <p:spPr>
          <a:xfrm rot="10800000">
            <a:off x="5251392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3" name="Google Shape;193;p15"/>
          <p:cNvCxnSpPr/>
          <p:nvPr/>
        </p:nvCxnSpPr>
        <p:spPr>
          <a:xfrm rot="10800000">
            <a:off x="6044625" y="3052962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4" name="Google Shape;194;p15"/>
          <p:cNvCxnSpPr/>
          <p:nvPr/>
        </p:nvCxnSpPr>
        <p:spPr>
          <a:xfrm rot="10800000">
            <a:off x="6837825" y="3052987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15"/>
          <p:cNvCxnSpPr/>
          <p:nvPr/>
        </p:nvCxnSpPr>
        <p:spPr>
          <a:xfrm rot="10800000">
            <a:off x="7631050" y="3052974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15"/>
          <p:cNvCxnSpPr/>
          <p:nvPr/>
        </p:nvCxnSpPr>
        <p:spPr>
          <a:xfrm rot="10800000">
            <a:off x="8419825" y="3042449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15"/>
          <p:cNvSpPr/>
          <p:nvPr/>
        </p:nvSpPr>
        <p:spPr>
          <a:xfrm>
            <a:off x="71407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15"/>
          <p:cNvCxnSpPr>
            <a:endCxn id="197" idx="2"/>
          </p:cNvCxnSpPr>
          <p:nvPr/>
        </p:nvCxnSpPr>
        <p:spPr>
          <a:xfrm rot="10800000">
            <a:off x="80797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15"/>
          <p:cNvSpPr/>
          <p:nvPr/>
        </p:nvSpPr>
        <p:spPr>
          <a:xfrm>
            <a:off x="1416918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15"/>
          <p:cNvCxnSpPr>
            <a:endCxn id="199" idx="2"/>
          </p:cNvCxnSpPr>
          <p:nvPr/>
        </p:nvCxnSpPr>
        <p:spPr>
          <a:xfrm rot="10800000">
            <a:off x="1510818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15"/>
          <p:cNvSpPr/>
          <p:nvPr/>
        </p:nvSpPr>
        <p:spPr>
          <a:xfrm>
            <a:off x="1065495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5"/>
          <p:cNvCxnSpPr>
            <a:endCxn id="201" idx="2"/>
          </p:cNvCxnSpPr>
          <p:nvPr/>
        </p:nvCxnSpPr>
        <p:spPr>
          <a:xfrm rot="10800000">
            <a:off x="1159395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15"/>
          <p:cNvCxnSpPr>
            <a:endCxn id="201" idx="1"/>
          </p:cNvCxnSpPr>
          <p:nvPr/>
        </p:nvCxnSpPr>
        <p:spPr>
          <a:xfrm>
            <a:off x="901395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15"/>
          <p:cNvCxnSpPr>
            <a:stCxn id="201" idx="3"/>
            <a:endCxn id="199" idx="1"/>
          </p:cNvCxnSpPr>
          <p:nvPr/>
        </p:nvCxnSpPr>
        <p:spPr>
          <a:xfrm>
            <a:off x="1253295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15"/>
          <p:cNvCxnSpPr>
            <a:stCxn id="199" idx="3"/>
            <a:endCxn id="206" idx="1"/>
          </p:cNvCxnSpPr>
          <p:nvPr/>
        </p:nvCxnSpPr>
        <p:spPr>
          <a:xfrm>
            <a:off x="1604718" y="2838365"/>
            <a:ext cx="15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6" name="Google Shape;206;p15"/>
          <p:cNvSpPr/>
          <p:nvPr/>
        </p:nvSpPr>
        <p:spPr>
          <a:xfrm>
            <a:off x="1757167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5"/>
          <p:cNvCxnSpPr>
            <a:endCxn id="206" idx="2"/>
          </p:cNvCxnSpPr>
          <p:nvPr/>
        </p:nvCxnSpPr>
        <p:spPr>
          <a:xfrm rot="10800000">
            <a:off x="1851067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p15"/>
          <p:cNvSpPr/>
          <p:nvPr/>
        </p:nvSpPr>
        <p:spPr>
          <a:xfrm>
            <a:off x="2108590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5"/>
          <p:cNvCxnSpPr>
            <a:endCxn id="208" idx="2"/>
          </p:cNvCxnSpPr>
          <p:nvPr/>
        </p:nvCxnSpPr>
        <p:spPr>
          <a:xfrm rot="10800000">
            <a:off x="2202490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" name="Google Shape;210;p15"/>
          <p:cNvSpPr/>
          <p:nvPr/>
        </p:nvSpPr>
        <p:spPr>
          <a:xfrm>
            <a:off x="28114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15"/>
          <p:cNvCxnSpPr>
            <a:endCxn id="210" idx="2"/>
          </p:cNvCxnSpPr>
          <p:nvPr/>
        </p:nvCxnSpPr>
        <p:spPr>
          <a:xfrm rot="10800000">
            <a:off x="29053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15"/>
          <p:cNvSpPr/>
          <p:nvPr/>
        </p:nvSpPr>
        <p:spPr>
          <a:xfrm>
            <a:off x="24600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15"/>
          <p:cNvCxnSpPr>
            <a:endCxn id="212" idx="2"/>
          </p:cNvCxnSpPr>
          <p:nvPr/>
        </p:nvCxnSpPr>
        <p:spPr>
          <a:xfrm rot="10800000">
            <a:off x="25539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p15"/>
          <p:cNvCxnSpPr>
            <a:stCxn id="206" idx="3"/>
            <a:endCxn id="208" idx="1"/>
          </p:cNvCxnSpPr>
          <p:nvPr/>
        </p:nvCxnSpPr>
        <p:spPr>
          <a:xfrm>
            <a:off x="1944967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p15"/>
          <p:cNvCxnSpPr>
            <a:endCxn id="212" idx="1"/>
          </p:cNvCxnSpPr>
          <p:nvPr/>
        </p:nvCxnSpPr>
        <p:spPr>
          <a:xfrm>
            <a:off x="2295913" y="2838365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p15"/>
          <p:cNvCxnSpPr>
            <a:stCxn id="212" idx="3"/>
            <a:endCxn id="210" idx="1"/>
          </p:cNvCxnSpPr>
          <p:nvPr/>
        </p:nvCxnSpPr>
        <p:spPr>
          <a:xfrm>
            <a:off x="26478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p15"/>
          <p:cNvCxnSpPr>
            <a:stCxn id="210" idx="3"/>
            <a:endCxn id="218" idx="1"/>
          </p:cNvCxnSpPr>
          <p:nvPr/>
        </p:nvCxnSpPr>
        <p:spPr>
          <a:xfrm>
            <a:off x="2999236" y="2838365"/>
            <a:ext cx="14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15"/>
          <p:cNvSpPr/>
          <p:nvPr/>
        </p:nvSpPr>
        <p:spPr>
          <a:xfrm>
            <a:off x="3497236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15"/>
          <p:cNvCxnSpPr>
            <a:endCxn id="219" idx="2"/>
          </p:cNvCxnSpPr>
          <p:nvPr/>
        </p:nvCxnSpPr>
        <p:spPr>
          <a:xfrm rot="10800000">
            <a:off x="3591136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" name="Google Shape;218;p15"/>
          <p:cNvSpPr/>
          <p:nvPr/>
        </p:nvSpPr>
        <p:spPr>
          <a:xfrm>
            <a:off x="3145813" y="2630165"/>
            <a:ext cx="187800" cy="416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5"/>
          <p:cNvCxnSpPr>
            <a:endCxn id="218" idx="2"/>
          </p:cNvCxnSpPr>
          <p:nvPr/>
        </p:nvCxnSpPr>
        <p:spPr>
          <a:xfrm rot="10800000">
            <a:off x="3239713" y="3046565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15"/>
          <p:cNvCxnSpPr>
            <a:stCxn id="218" idx="3"/>
            <a:endCxn id="219" idx="1"/>
          </p:cNvCxnSpPr>
          <p:nvPr/>
        </p:nvCxnSpPr>
        <p:spPr>
          <a:xfrm>
            <a:off x="3333613" y="2838365"/>
            <a:ext cx="16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" name="Google Shape;223;p15"/>
          <p:cNvSpPr/>
          <p:nvPr/>
        </p:nvSpPr>
        <p:spPr>
          <a:xfrm>
            <a:off x="1757175" y="1712200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15"/>
          <p:cNvCxnSpPr/>
          <p:nvPr/>
        </p:nvCxnSpPr>
        <p:spPr>
          <a:xfrm rot="10800000">
            <a:off x="80797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15"/>
          <p:cNvCxnSpPr/>
          <p:nvPr/>
        </p:nvCxnSpPr>
        <p:spPr>
          <a:xfrm rot="10800000">
            <a:off x="1510818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" name="Google Shape;226;p15"/>
          <p:cNvCxnSpPr/>
          <p:nvPr/>
        </p:nvCxnSpPr>
        <p:spPr>
          <a:xfrm rot="10800000">
            <a:off x="1159395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7" name="Google Shape;227;p15"/>
          <p:cNvCxnSpPr/>
          <p:nvPr/>
        </p:nvCxnSpPr>
        <p:spPr>
          <a:xfrm rot="10800000">
            <a:off x="1851067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p15"/>
          <p:cNvCxnSpPr/>
          <p:nvPr/>
        </p:nvCxnSpPr>
        <p:spPr>
          <a:xfrm rot="10800000">
            <a:off x="2202490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p15"/>
          <p:cNvCxnSpPr/>
          <p:nvPr/>
        </p:nvCxnSpPr>
        <p:spPr>
          <a:xfrm rot="10800000">
            <a:off x="2905336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" name="Google Shape;230;p15"/>
          <p:cNvCxnSpPr/>
          <p:nvPr/>
        </p:nvCxnSpPr>
        <p:spPr>
          <a:xfrm rot="10800000">
            <a:off x="255391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15"/>
          <p:cNvCxnSpPr/>
          <p:nvPr/>
        </p:nvCxnSpPr>
        <p:spPr>
          <a:xfrm rot="10800000">
            <a:off x="3591136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" name="Google Shape;232;p15"/>
          <p:cNvCxnSpPr/>
          <p:nvPr/>
        </p:nvCxnSpPr>
        <p:spPr>
          <a:xfrm rot="10800000">
            <a:off x="3239713" y="2383683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p15"/>
          <p:cNvSpPr txBox="1"/>
          <p:nvPr/>
        </p:nvSpPr>
        <p:spPr>
          <a:xfrm>
            <a:off x="958616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6005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今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12863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1636968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1995051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2353134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天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2676840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氣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3027475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_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3378110" y="1975050"/>
            <a:ext cx="423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>
                <a:solidFill>
                  <a:srgbClr val="595959"/>
                </a:solidFill>
              </a:rPr>
              <a:t>好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1352441" y="1376500"/>
            <a:ext cx="1735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CTC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5985700" y="1795775"/>
            <a:ext cx="916800" cy="28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 txBox="1"/>
          <p:nvPr/>
        </p:nvSpPr>
        <p:spPr>
          <a:xfrm>
            <a:off x="5351500" y="1460075"/>
            <a:ext cx="2200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5039892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5833108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662632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7419550" y="3766881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4246675" y="3766888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8208325" y="3760920"/>
            <a:ext cx="423000" cy="235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Submit your result (test set)</a:t>
            </a:r>
            <a:endParaRPr/>
          </a:p>
        </p:txBody>
      </p:sp>
      <p:sp>
        <p:nvSpPr>
          <p:cNvPr id="530" name="Google Shape;530;p42"/>
          <p:cNvSpPr txBox="1"/>
          <p:nvPr>
            <p:ph idx="1" type="body"/>
          </p:nvPr>
        </p:nvSpPr>
        <p:spPr>
          <a:xfrm>
            <a:off x="2575" y="1266325"/>
            <a:ext cx="93546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Extract the result in kaggle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Sample script: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https://github.com/DLHLP2020/hw1-speech-recognition/blob/master/format.py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usage: </a:t>
            </a:r>
            <a:br>
              <a:rPr lang="zh-TW"/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python3 format.py </a:t>
            </a: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result/&lt;config&gt;_test_output.csv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zh-TW" u="sng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answer.csv</a:t>
            </a:r>
            <a:endParaRPr u="sng">
              <a:highlight>
                <a:srgbClr val="EFEFE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upload </a:t>
            </a:r>
            <a:r>
              <a:rPr lang="zh-TW" u="sng"/>
              <a:t>answer.csv</a:t>
            </a:r>
            <a:r>
              <a:rPr lang="zh-TW"/>
              <a:t> to kaggle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rules</a:t>
            </a:r>
            <a:endParaRPr/>
          </a:p>
        </p:txBody>
      </p:sp>
      <p:sp>
        <p:nvSpPr>
          <p:cNvPr id="536" name="Google Shape;536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website: </a:t>
            </a:r>
            <a:r>
              <a:rPr lang="zh-TW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https://www.kaggle.com/c/dlhlp2020spring-asr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team name should be in [team_github_id]_[any_string]</a:t>
            </a:r>
            <a:br>
              <a:rPr lang="zh-TW"/>
            </a:br>
            <a:r>
              <a:rPr lang="zh-TW"/>
              <a:t>e.g. daikin_</a:t>
            </a:r>
            <a:r>
              <a:rPr lang="zh-TW"/>
              <a:t>大金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5 submission per team &amp; per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Using any </a:t>
            </a:r>
            <a:r>
              <a:rPr lang="zh-TW" u="sng"/>
              <a:t>extra kaggle account</a:t>
            </a:r>
            <a:r>
              <a:rPr lang="zh-TW"/>
              <a:t> to submit is cheating!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Evaluation Metric</a:t>
            </a:r>
            <a:endParaRPr/>
          </a:p>
        </p:txBody>
      </p:sp>
      <p:sp>
        <p:nvSpPr>
          <p:cNvPr id="542" name="Google Shape;542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Mean </a:t>
            </a:r>
            <a:r>
              <a:rPr b="1" lang="zh-TW"/>
              <a:t>Levenshtein Distance</a:t>
            </a:r>
            <a:r>
              <a:rPr lang="zh-TW"/>
              <a:t> calculated for each sentence in char-level.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the minimum number of single-character edits (insertions, deletions or substitutions) required to change one word into the other.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/>
              <a:t>Word Error Rate:</a:t>
            </a:r>
            <a:endParaRPr sz="1400"/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25" y="2464175"/>
            <a:ext cx="498629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75" y="3670650"/>
            <a:ext cx="3889175" cy="12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Baselines (5 points)</a:t>
            </a:r>
            <a:endParaRPr/>
          </a:p>
        </p:txBody>
      </p:sp>
      <p:sp>
        <p:nvSpPr>
          <p:cNvPr id="550" name="Google Shape;550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Public Simple Baseline: 1.394 (2 pt)</a:t>
            </a:r>
            <a:br>
              <a:rPr lang="zh-TW"/>
            </a:br>
            <a:r>
              <a:rPr lang="zh-TW"/>
              <a:t>Public </a:t>
            </a:r>
            <a:r>
              <a:rPr lang="zh-TW"/>
              <a:t>Strong Baseline: 1.278 (1 pt)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Private Simple Baseline: (?)    (1 pt)</a:t>
            </a:r>
            <a:br>
              <a:rPr lang="zh-TW"/>
            </a:br>
            <a:r>
              <a:rPr lang="zh-TW"/>
              <a:t>Private Strong Baseline: (?)    (1 pt)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p.s. private score will be shown </a:t>
            </a:r>
            <a:br>
              <a:rPr lang="zh-TW"/>
            </a:br>
            <a:r>
              <a:rPr lang="zh-TW"/>
              <a:t>after kaggle deadline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Both would be easy to beat~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625" y="1915275"/>
            <a:ext cx="4749500" cy="28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5"/>
          <p:cNvSpPr txBox="1"/>
          <p:nvPr/>
        </p:nvSpPr>
        <p:spPr>
          <a:xfrm>
            <a:off x="4230625" y="1393875"/>
            <a:ext cx="4913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https://www.kaggle.com/c/dlhlp2020spring-asr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 (</a:t>
            </a:r>
            <a:r>
              <a:rPr lang="zh-TW"/>
              <a:t>1/2</a:t>
            </a:r>
            <a:r>
              <a:rPr lang="zh-TW"/>
              <a:t>)</a:t>
            </a:r>
            <a:endParaRPr/>
          </a:p>
        </p:txBody>
      </p:sp>
      <p:sp>
        <p:nvSpPr>
          <p:cNvPr id="558" name="Google Shape;558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Train a </a:t>
            </a:r>
            <a:r>
              <a:rPr b="1" lang="zh-TW"/>
              <a:t>seq2seq attention-based</a:t>
            </a:r>
            <a:r>
              <a:rPr lang="zh-TW"/>
              <a:t> ASR model. Paste the learning curve and alignment plot from tensorboard. Report the CER/WER of dev set and kaggle score of testing set. (2 points)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Repeat 1. by training a </a:t>
            </a:r>
            <a:r>
              <a:rPr b="1" lang="zh-TW"/>
              <a:t>joint CTC-attention</a:t>
            </a:r>
            <a:r>
              <a:rPr lang="zh-TW"/>
              <a:t> ASR model (decoding with seq2seq decoder). Which model converges faster? Explain why. </a:t>
            </a:r>
            <a:r>
              <a:rPr lang="zh-TW"/>
              <a:t>(2 points)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Use the model in 2. to </a:t>
            </a:r>
            <a:r>
              <a:rPr b="1" lang="zh-TW"/>
              <a:t>decode only in CTC</a:t>
            </a:r>
            <a:r>
              <a:rPr lang="zh-TW"/>
              <a:t> (ctc_weight=1.0). Report the CER/WER of dev set and kaggle score of testing set. </a:t>
            </a:r>
            <a:r>
              <a:rPr lang="zh-TW"/>
              <a:t>Which model performs better in 1. 2. 3.? Explain why. </a:t>
            </a:r>
            <a:r>
              <a:rPr lang="zh-TW"/>
              <a:t>(2 points)</a:t>
            </a:r>
            <a:endParaRPr/>
          </a:p>
        </p:txBody>
      </p:sp>
      <p:sp>
        <p:nvSpPr>
          <p:cNvPr id="559" name="Google Shape;559;p46"/>
          <p:cNvSpPr txBox="1"/>
          <p:nvPr/>
        </p:nvSpPr>
        <p:spPr>
          <a:xfrm>
            <a:off x="4060700" y="306200"/>
            <a:ext cx="5669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</a:rPr>
              <a:t> </a:t>
            </a: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 1. ~ 3., just decode without language model.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In 1. ~ 4., set beam size = 2 for speeding.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 (2/2)</a:t>
            </a:r>
            <a:endParaRPr/>
          </a:p>
        </p:txBody>
      </p:sp>
      <p:sp>
        <p:nvSpPr>
          <p:cNvPr id="565" name="Google Shape;565;p47"/>
          <p:cNvSpPr txBox="1"/>
          <p:nvPr>
            <p:ph idx="1" type="body"/>
          </p:nvPr>
        </p:nvSpPr>
        <p:spPr>
          <a:xfrm>
            <a:off x="235500" y="1084325"/>
            <a:ext cx="8832300" cy="4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zh-TW"/>
              <a:t>Train an </a:t>
            </a:r>
            <a:r>
              <a:rPr b="1" lang="zh-TW"/>
              <a:t>external language model.</a:t>
            </a:r>
            <a:r>
              <a:rPr lang="zh-TW"/>
              <a:t> Use it to h</a:t>
            </a:r>
            <a:r>
              <a:rPr lang="zh-TW"/>
              <a:t>elp the model in 1. to decode. R</a:t>
            </a:r>
            <a:r>
              <a:rPr lang="zh-TW"/>
              <a:t>eport the CER/WER of dev set and kaggle score of testing set. (2 points)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zh-TW"/>
              <a:t>Try decoding the model in 4. with </a:t>
            </a:r>
            <a:r>
              <a:rPr b="1" lang="zh-TW"/>
              <a:t>different beam size</a:t>
            </a:r>
            <a:r>
              <a:rPr lang="zh-TW"/>
              <a:t> (e.g. 2, 5, 10, 20). Which beam size is the best? (2 points)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Bonus. Other Improvement and Innovation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don't have anything to share, you can just say 'Nothing'. It will be fine.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Guidiance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Read new papers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Browse github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Apply some cool tips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Submission</a:t>
            </a:r>
            <a:endParaRPr/>
          </a:p>
        </p:txBody>
      </p:sp>
      <p:sp>
        <p:nvSpPr>
          <p:cNvPr id="571" name="Google Shape;571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Kaggle Deadline: 3/22(Sun) 23:59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 submission Deadline: 3/25(Wed) before class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folder ‘hw1’ under your team Github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‘hw1/’ contains: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report.pdf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reproduce.sh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other files and directories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 Template: </a:t>
            </a:r>
            <a:r>
              <a:rPr lang="zh-TW" sz="1100" u="sng">
                <a:solidFill>
                  <a:schemeClr val="hlink"/>
                </a:solidFill>
                <a:hlinkClick r:id="rId3"/>
              </a:rPr>
              <a:t>https://docs.google.com/document/d/1NyIgXrlai9Lgysplh9p742zgn2j3cE3B7epqiLDAesE/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restrict Python version 3.6.8 and must compatible with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these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report 10pts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kaggle 5pts (over baseline + successfully reproduce)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</a:t>
            </a:r>
            <a:r>
              <a:rPr lang="zh-TW"/>
              <a:t>maximum capacity</a:t>
            </a:r>
            <a:endParaRPr/>
          </a:p>
        </p:txBody>
      </p:sp>
      <p:sp>
        <p:nvSpPr>
          <p:cNvPr id="577" name="Google Shape;577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within 100MB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Dropbox to put your model, use ‘wget’ to download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Dropbox Tutorial: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https://docs.google.com/presentation/d/1SsIeIij9ZOEN_TGdbAS1oWcI6bT1uSTI6b5__u2wdDc/edit?usp=sharing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shell script files should be able to download the model automatically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Reproduce</a:t>
            </a:r>
            <a:endParaRPr/>
          </a:p>
        </p:txBody>
      </p:sp>
      <p:sp>
        <p:nvSpPr>
          <p:cNvPr id="583" name="Google Shape;58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bash reproduce.sh $1 $2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`$1` is the audio testing set directory (e.g. data/DLHLP/test)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`$2` is name of the output prediction csv file (e.g. ans.csv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This script should produce the same result (in kaggle submission format) as your </a:t>
            </a:r>
            <a:r>
              <a:rPr b="1" lang="zh-TW"/>
              <a:t>best submission on </a:t>
            </a:r>
            <a:r>
              <a:rPr b="1" lang="zh-TW"/>
              <a:t>public leaderboard.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Hint: use </a:t>
            </a:r>
            <a:r>
              <a:rPr lang="zh-TW"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sed</a:t>
            </a:r>
            <a:r>
              <a:rPr lang="zh-TW"/>
              <a:t> to modify the data path (e.g. ‘data/DLHLP’) in your config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It HAVE to automatically download EVERYTHING you want to wget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your code reproduce fail, your </a:t>
            </a:r>
            <a:r>
              <a:rPr b="1" lang="zh-TW"/>
              <a:t>CANNOT</a:t>
            </a:r>
            <a:r>
              <a:rPr lang="zh-TW"/>
              <a:t> get kaggle score (5%)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Prepare it carefully!</a:t>
            </a:r>
            <a:endParaRPr/>
          </a:p>
        </p:txBody>
      </p:sp>
      <p:sp>
        <p:nvSpPr>
          <p:cNvPr id="584" name="Google Shape;584;p50"/>
          <p:cNvSpPr txBox="1"/>
          <p:nvPr/>
        </p:nvSpPr>
        <p:spPr>
          <a:xfrm>
            <a:off x="4011175" y="154325"/>
            <a:ext cx="4887900" cy="107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[03/23更新] reproduce.sh內若需要指定--njobs xx 的時候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請統一指定成 --njobs $NJOBS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方便助教直接從外面調整$NJOBS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(這邊完全是方便助教改作業，弄錯不會扣分)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Scoring: Bonus</a:t>
            </a:r>
            <a:endParaRPr/>
          </a:p>
        </p:txBody>
      </p:sp>
      <p:sp>
        <p:nvSpPr>
          <p:cNvPr id="590" name="Google Shape;59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Presentation in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Selection criteria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Innovation	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Different ways compare to LAS </a:t>
            </a:r>
            <a:endParaRPr sz="1400"/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Exiting github is valid, but you have to understand and explain it.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Good performance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1 extra 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team quota and the presentation time will be announced based on the time we have.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RNN-LM (for re-scoring)</a:t>
            </a:r>
            <a:endParaRPr/>
          </a:p>
        </p:txBody>
      </p:sp>
      <p:grpSp>
        <p:nvGrpSpPr>
          <p:cNvPr id="256" name="Google Shape;256;p16"/>
          <p:cNvGrpSpPr/>
          <p:nvPr/>
        </p:nvGrpSpPr>
        <p:grpSpPr>
          <a:xfrm>
            <a:off x="2494075" y="2127450"/>
            <a:ext cx="423000" cy="653400"/>
            <a:chOff x="2494075" y="2127450"/>
            <a:chExt cx="423000" cy="653400"/>
          </a:xfrm>
        </p:grpSpPr>
        <p:sp>
          <p:nvSpPr>
            <p:cNvPr id="257" name="Google Shape;257;p16"/>
            <p:cNvSpPr txBox="1"/>
            <p:nvPr/>
          </p:nvSpPr>
          <p:spPr>
            <a:xfrm>
              <a:off x="2494075" y="2127450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今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Google Shape;258;p16"/>
            <p:cNvCxnSpPr>
              <a:stCxn id="259" idx="0"/>
              <a:endCxn id="257" idx="2"/>
            </p:cNvCxnSpPr>
            <p:nvPr/>
          </p:nvCxnSpPr>
          <p:spPr>
            <a:xfrm rot="10800000">
              <a:off x="2705575" y="2539050"/>
              <a:ext cx="0" cy="241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60" name="Google Shape;260;p16"/>
          <p:cNvSpPr txBox="1"/>
          <p:nvPr/>
        </p:nvSpPr>
        <p:spPr>
          <a:xfrm>
            <a:off x="3199992" y="34389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16"/>
          <p:cNvGrpSpPr/>
          <p:nvPr/>
        </p:nvGrpSpPr>
        <p:grpSpPr>
          <a:xfrm>
            <a:off x="3287300" y="2147213"/>
            <a:ext cx="423000" cy="633637"/>
            <a:chOff x="3287300" y="2147213"/>
            <a:chExt cx="423000" cy="633637"/>
          </a:xfrm>
        </p:grpSpPr>
        <p:sp>
          <p:nvSpPr>
            <p:cNvPr id="262" name="Google Shape;262;p16"/>
            <p:cNvSpPr txBox="1"/>
            <p:nvPr/>
          </p:nvSpPr>
          <p:spPr>
            <a:xfrm>
              <a:off x="3287300" y="2147213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" name="Google Shape;263;p16"/>
            <p:cNvCxnSpPr>
              <a:stCxn id="264" idx="0"/>
              <a:endCxn id="262" idx="2"/>
            </p:cNvCxnSpPr>
            <p:nvPr/>
          </p:nvCxnSpPr>
          <p:spPr>
            <a:xfrm rot="10800000">
              <a:off x="3498792" y="2558850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65" name="Google Shape;265;p16"/>
          <p:cNvGrpSpPr/>
          <p:nvPr/>
        </p:nvGrpSpPr>
        <p:grpSpPr>
          <a:xfrm>
            <a:off x="4080525" y="2147225"/>
            <a:ext cx="423000" cy="633600"/>
            <a:chOff x="4080525" y="2147225"/>
            <a:chExt cx="423000" cy="633600"/>
          </a:xfrm>
        </p:grpSpPr>
        <p:sp>
          <p:nvSpPr>
            <p:cNvPr id="266" name="Google Shape;266;p16"/>
            <p:cNvSpPr txBox="1"/>
            <p:nvPr/>
          </p:nvSpPr>
          <p:spPr>
            <a:xfrm>
              <a:off x="4080525" y="21472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16"/>
            <p:cNvCxnSpPr>
              <a:endCxn id="266" idx="2"/>
            </p:cNvCxnSpPr>
            <p:nvPr/>
          </p:nvCxnSpPr>
          <p:spPr>
            <a:xfrm rot="10800000">
              <a:off x="4292025" y="2558825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68" name="Google Shape;268;p16"/>
          <p:cNvGrpSpPr/>
          <p:nvPr/>
        </p:nvGrpSpPr>
        <p:grpSpPr>
          <a:xfrm>
            <a:off x="4873750" y="2147225"/>
            <a:ext cx="423000" cy="633625"/>
            <a:chOff x="4873750" y="2147225"/>
            <a:chExt cx="423000" cy="633625"/>
          </a:xfrm>
        </p:grpSpPr>
        <p:cxnSp>
          <p:nvCxnSpPr>
            <p:cNvPr id="269" name="Google Shape;269;p16"/>
            <p:cNvCxnSpPr>
              <a:stCxn id="270" idx="0"/>
              <a:endCxn id="271" idx="2"/>
            </p:cNvCxnSpPr>
            <p:nvPr/>
          </p:nvCxnSpPr>
          <p:spPr>
            <a:xfrm rot="10800000">
              <a:off x="5085225" y="2558850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1" name="Google Shape;271;p16"/>
            <p:cNvSpPr txBox="1"/>
            <p:nvPr/>
          </p:nvSpPr>
          <p:spPr>
            <a:xfrm>
              <a:off x="4873750" y="21472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氣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6"/>
          <p:cNvGrpSpPr/>
          <p:nvPr/>
        </p:nvGrpSpPr>
        <p:grpSpPr>
          <a:xfrm>
            <a:off x="5579650" y="2147225"/>
            <a:ext cx="597600" cy="633613"/>
            <a:chOff x="5579650" y="2147225"/>
            <a:chExt cx="597600" cy="633613"/>
          </a:xfrm>
        </p:grpSpPr>
        <p:sp>
          <p:nvSpPr>
            <p:cNvPr id="273" name="Google Shape;273;p16"/>
            <p:cNvSpPr txBox="1"/>
            <p:nvPr/>
          </p:nvSpPr>
          <p:spPr>
            <a:xfrm>
              <a:off x="5579650" y="2147225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好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" name="Google Shape;274;p16"/>
            <p:cNvCxnSpPr>
              <a:stCxn id="275" idx="0"/>
              <a:endCxn id="273" idx="2"/>
            </p:cNvCxnSpPr>
            <p:nvPr/>
          </p:nvCxnSpPr>
          <p:spPr>
            <a:xfrm rot="10800000">
              <a:off x="5878450" y="2558838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59" name="Google Shape;259;p16"/>
          <p:cNvSpPr/>
          <p:nvPr/>
        </p:nvSpPr>
        <p:spPr>
          <a:xfrm>
            <a:off x="2494075" y="2780850"/>
            <a:ext cx="423000" cy="41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2406775" y="3438900"/>
            <a:ext cx="59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&lt;s&gt;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6"/>
          <p:cNvCxnSpPr>
            <a:stCxn id="276" idx="0"/>
            <a:endCxn id="259" idx="2"/>
          </p:cNvCxnSpPr>
          <p:nvPr/>
        </p:nvCxnSpPr>
        <p:spPr>
          <a:xfrm rot="10800000">
            <a:off x="2705575" y="3197100"/>
            <a:ext cx="0" cy="2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16"/>
          <p:cNvCxnSpPr>
            <a:endCxn id="259" idx="1"/>
          </p:cNvCxnSpPr>
          <p:nvPr/>
        </p:nvCxnSpPr>
        <p:spPr>
          <a:xfrm>
            <a:off x="1867375" y="2989050"/>
            <a:ext cx="626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279" name="Google Shape;279;p16"/>
          <p:cNvGrpSpPr/>
          <p:nvPr/>
        </p:nvGrpSpPr>
        <p:grpSpPr>
          <a:xfrm>
            <a:off x="6368425" y="2136700"/>
            <a:ext cx="597600" cy="633613"/>
            <a:chOff x="6368425" y="2136700"/>
            <a:chExt cx="597600" cy="633613"/>
          </a:xfrm>
        </p:grpSpPr>
        <p:sp>
          <p:nvSpPr>
            <p:cNvPr id="280" name="Google Shape;280;p16"/>
            <p:cNvSpPr txBox="1"/>
            <p:nvPr/>
          </p:nvSpPr>
          <p:spPr>
            <a:xfrm>
              <a:off x="6368425" y="2136700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&lt;/s&gt;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1" name="Google Shape;281;p16"/>
            <p:cNvCxnSpPr>
              <a:stCxn id="282" idx="0"/>
              <a:endCxn id="280" idx="2"/>
            </p:cNvCxnSpPr>
            <p:nvPr/>
          </p:nvCxnSpPr>
          <p:spPr>
            <a:xfrm rot="10800000">
              <a:off x="6667225" y="2548313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3" name="Google Shape;283;p16"/>
          <p:cNvGrpSpPr/>
          <p:nvPr/>
        </p:nvGrpSpPr>
        <p:grpSpPr>
          <a:xfrm>
            <a:off x="2917075" y="2780850"/>
            <a:ext cx="793217" cy="1053600"/>
            <a:chOff x="2917075" y="2780850"/>
            <a:chExt cx="793217" cy="1053600"/>
          </a:xfrm>
        </p:grpSpPr>
        <p:sp>
          <p:nvSpPr>
            <p:cNvPr id="264" name="Google Shape;264;p16"/>
            <p:cNvSpPr/>
            <p:nvPr/>
          </p:nvSpPr>
          <p:spPr>
            <a:xfrm>
              <a:off x="3287292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4" name="Google Shape;284;p16"/>
            <p:cNvCxnSpPr>
              <a:stCxn id="259" idx="3"/>
              <a:endCxn id="264" idx="1"/>
            </p:cNvCxnSpPr>
            <p:nvPr/>
          </p:nvCxnSpPr>
          <p:spPr>
            <a:xfrm>
              <a:off x="2917075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5" name="Google Shape;285;p16"/>
            <p:cNvSpPr txBox="1"/>
            <p:nvPr/>
          </p:nvSpPr>
          <p:spPr>
            <a:xfrm>
              <a:off x="3285523" y="3422850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今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6" name="Google Shape;286;p16"/>
            <p:cNvCxnSpPr/>
            <p:nvPr/>
          </p:nvCxnSpPr>
          <p:spPr>
            <a:xfrm rot="10800000">
              <a:off x="3498792" y="3205387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7" name="Google Shape;287;p16"/>
          <p:cNvGrpSpPr/>
          <p:nvPr/>
        </p:nvGrpSpPr>
        <p:grpSpPr>
          <a:xfrm>
            <a:off x="3710308" y="2780850"/>
            <a:ext cx="793200" cy="1073363"/>
            <a:chOff x="3710308" y="2780850"/>
            <a:chExt cx="793200" cy="1073363"/>
          </a:xfrm>
        </p:grpSpPr>
        <p:sp>
          <p:nvSpPr>
            <p:cNvPr id="288" name="Google Shape;288;p16"/>
            <p:cNvSpPr/>
            <p:nvPr/>
          </p:nvSpPr>
          <p:spPr>
            <a:xfrm>
              <a:off x="4080508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" name="Google Shape;289;p16"/>
            <p:cNvCxnSpPr>
              <a:endCxn id="288" idx="1"/>
            </p:cNvCxnSpPr>
            <p:nvPr/>
          </p:nvCxnSpPr>
          <p:spPr>
            <a:xfrm>
              <a:off x="3710308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0" name="Google Shape;290;p16"/>
            <p:cNvSpPr txBox="1"/>
            <p:nvPr/>
          </p:nvSpPr>
          <p:spPr>
            <a:xfrm>
              <a:off x="4078748" y="3442613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" name="Google Shape;291;p16"/>
            <p:cNvCxnSpPr/>
            <p:nvPr/>
          </p:nvCxnSpPr>
          <p:spPr>
            <a:xfrm rot="10800000">
              <a:off x="4292025" y="3205362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92" name="Google Shape;292;p16"/>
          <p:cNvGrpSpPr/>
          <p:nvPr/>
        </p:nvGrpSpPr>
        <p:grpSpPr>
          <a:xfrm>
            <a:off x="4503508" y="2780850"/>
            <a:ext cx="793217" cy="1073375"/>
            <a:chOff x="4503508" y="2780850"/>
            <a:chExt cx="793217" cy="1073375"/>
          </a:xfrm>
        </p:grpSpPr>
        <p:cxnSp>
          <p:nvCxnSpPr>
            <p:cNvPr id="293" name="Google Shape;293;p16"/>
            <p:cNvCxnSpPr>
              <a:stCxn id="288" idx="3"/>
              <a:endCxn id="270" idx="1"/>
            </p:cNvCxnSpPr>
            <p:nvPr/>
          </p:nvCxnSpPr>
          <p:spPr>
            <a:xfrm>
              <a:off x="4503508" y="2989050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0" name="Google Shape;270;p16"/>
            <p:cNvSpPr/>
            <p:nvPr/>
          </p:nvSpPr>
          <p:spPr>
            <a:xfrm>
              <a:off x="4873725" y="2780850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4871973" y="34426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天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16"/>
            <p:cNvCxnSpPr/>
            <p:nvPr/>
          </p:nvCxnSpPr>
          <p:spPr>
            <a:xfrm rot="10800000">
              <a:off x="5085225" y="3205387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96" name="Google Shape;296;p16"/>
          <p:cNvGrpSpPr/>
          <p:nvPr/>
        </p:nvGrpSpPr>
        <p:grpSpPr>
          <a:xfrm>
            <a:off x="5296750" y="2780838"/>
            <a:ext cx="793200" cy="1073387"/>
            <a:chOff x="5296750" y="2780838"/>
            <a:chExt cx="793200" cy="1073387"/>
          </a:xfrm>
        </p:grpSpPr>
        <p:sp>
          <p:nvSpPr>
            <p:cNvPr id="275" name="Google Shape;275;p16"/>
            <p:cNvSpPr/>
            <p:nvPr/>
          </p:nvSpPr>
          <p:spPr>
            <a:xfrm>
              <a:off x="5666950" y="2780838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" name="Google Shape;297;p16"/>
            <p:cNvCxnSpPr>
              <a:endCxn id="275" idx="1"/>
            </p:cNvCxnSpPr>
            <p:nvPr/>
          </p:nvCxnSpPr>
          <p:spPr>
            <a:xfrm>
              <a:off x="5296750" y="2989038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8" name="Google Shape;298;p16"/>
            <p:cNvSpPr txBox="1"/>
            <p:nvPr/>
          </p:nvSpPr>
          <p:spPr>
            <a:xfrm>
              <a:off x="5665198" y="3442625"/>
              <a:ext cx="4230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氣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9" name="Google Shape;299;p16"/>
            <p:cNvCxnSpPr/>
            <p:nvPr/>
          </p:nvCxnSpPr>
          <p:spPr>
            <a:xfrm rot="10800000">
              <a:off x="5878450" y="3205374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00" name="Google Shape;300;p16"/>
          <p:cNvGrpSpPr/>
          <p:nvPr/>
        </p:nvGrpSpPr>
        <p:grpSpPr>
          <a:xfrm>
            <a:off x="6085525" y="2770313"/>
            <a:ext cx="883173" cy="1083912"/>
            <a:chOff x="6085525" y="2770313"/>
            <a:chExt cx="883173" cy="1083912"/>
          </a:xfrm>
        </p:grpSpPr>
        <p:sp>
          <p:nvSpPr>
            <p:cNvPr id="282" name="Google Shape;282;p16"/>
            <p:cNvSpPr/>
            <p:nvPr/>
          </p:nvSpPr>
          <p:spPr>
            <a:xfrm>
              <a:off x="6455725" y="2770313"/>
              <a:ext cx="423000" cy="4164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16"/>
            <p:cNvCxnSpPr>
              <a:endCxn id="282" idx="1"/>
            </p:cNvCxnSpPr>
            <p:nvPr/>
          </p:nvCxnSpPr>
          <p:spPr>
            <a:xfrm>
              <a:off x="6085525" y="2978513"/>
              <a:ext cx="370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2" name="Google Shape;302;p16"/>
            <p:cNvSpPr txBox="1"/>
            <p:nvPr/>
          </p:nvSpPr>
          <p:spPr>
            <a:xfrm>
              <a:off x="6371098" y="3442625"/>
              <a:ext cx="59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>
                  <a:solidFill>
                    <a:srgbClr val="595959"/>
                  </a:solidFill>
                </a:rPr>
                <a:t>好</a:t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16"/>
            <p:cNvCxnSpPr/>
            <p:nvPr/>
          </p:nvCxnSpPr>
          <p:spPr>
            <a:xfrm rot="10800000">
              <a:off x="6667225" y="3194849"/>
              <a:ext cx="0" cy="22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04" name="Google Shape;304;p16"/>
          <p:cNvGrpSpPr/>
          <p:nvPr/>
        </p:nvGrpSpPr>
        <p:grpSpPr>
          <a:xfrm>
            <a:off x="3598900" y="1612475"/>
            <a:ext cx="2200200" cy="617700"/>
            <a:chOff x="3598900" y="1612475"/>
            <a:chExt cx="2200200" cy="617700"/>
          </a:xfrm>
        </p:grpSpPr>
        <p:sp>
          <p:nvSpPr>
            <p:cNvPr id="305" name="Google Shape;305;p16"/>
            <p:cNvSpPr/>
            <p:nvPr/>
          </p:nvSpPr>
          <p:spPr>
            <a:xfrm>
              <a:off x="4233100" y="1948175"/>
              <a:ext cx="916800" cy="282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 txBox="1"/>
            <p:nvPr/>
          </p:nvSpPr>
          <p:spPr>
            <a:xfrm>
              <a:off x="3598900" y="1612475"/>
              <a:ext cx="22002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Cross Entropy Loss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7" name="Google Shape;307;p16"/>
          <p:cNvSpPr txBox="1"/>
          <p:nvPr/>
        </p:nvSpPr>
        <p:spPr>
          <a:xfrm>
            <a:off x="1933950" y="2779075"/>
            <a:ext cx="370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311700" y="3014650"/>
            <a:ext cx="2605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without any condition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Late submission policy</a:t>
            </a:r>
            <a:endParaRPr/>
          </a:p>
        </p:txBody>
      </p:sp>
      <p:sp>
        <p:nvSpPr>
          <p:cNvPr id="596" name="Google Shape;596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can submit file until 3 days after deadline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score will be calculated as:</a:t>
            </a:r>
            <a:br>
              <a:rPr lang="zh-TW"/>
            </a:br>
            <a:br>
              <a:rPr lang="zh-TW"/>
            </a:br>
            <a:br>
              <a:rPr lang="zh-TW"/>
            </a:b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Late submision form would be anounced after deadline</a:t>
            </a:r>
            <a:endParaRPr/>
          </a:p>
        </p:txBody>
      </p:sp>
      <p:pic>
        <p:nvPicPr>
          <p:cNvPr id="597" name="Google Shape;5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800" y="1941848"/>
            <a:ext cx="6271000" cy="12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/>
          <p:nvPr>
            <p:ph type="title"/>
          </p:nvPr>
        </p:nvSpPr>
        <p:spPr>
          <a:xfrm>
            <a:off x="17595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Q&amp;A</a:t>
            </a:r>
            <a:endParaRPr/>
          </a:p>
        </p:txBody>
      </p:sp>
      <p:sp>
        <p:nvSpPr>
          <p:cNvPr id="603" name="Google Shape;603;p53"/>
          <p:cNvSpPr txBox="1"/>
          <p:nvPr>
            <p:ph idx="1" type="body"/>
          </p:nvPr>
        </p:nvSpPr>
        <p:spPr>
          <a:xfrm>
            <a:off x="17595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dlhlp.ta@gmail.com</a:t>
            </a:r>
            <a:endParaRPr/>
          </a:p>
        </p:txBody>
      </p:sp>
      <p:pic>
        <p:nvPicPr>
          <p:cNvPr id="604" name="Google Shape;6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150" y="1171225"/>
            <a:ext cx="1990626" cy="199062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3"/>
          <p:cNvSpPr txBox="1"/>
          <p:nvPr/>
        </p:nvSpPr>
        <p:spPr>
          <a:xfrm>
            <a:off x="1093626" y="3183450"/>
            <a:ext cx="2571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FB Group:</a:t>
            </a:r>
            <a:br>
              <a:rPr b="1" lang="zh-TW">
                <a:latin typeface="Open Sans"/>
                <a:ea typeface="Open Sans"/>
                <a:cs typeface="Open Sans"/>
                <a:sym typeface="Open Sans"/>
              </a:rPr>
            </a:b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Deep Learning for Human Language Processing (2020,Spring)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make HW1 easier...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use a small 10-hours Mandarin Chinese audio corpus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All from a single speaker (no speaker varient problem)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transform text to </a:t>
            </a:r>
            <a:r>
              <a:rPr lang="zh-TW"/>
              <a:t>ㄅㄆㄇㄈ to make vocabulary </a:t>
            </a:r>
            <a:r>
              <a:rPr lang="zh-TW"/>
              <a:t>s</a:t>
            </a:r>
            <a:r>
              <a:rPr lang="zh-TW"/>
              <a:t>ize smaller and help the model to converge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</a:t>
            </a:r>
            <a:r>
              <a:rPr lang="zh-TW"/>
              <a:t> would not need to train a “real-world” ASR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About </a:t>
            </a:r>
            <a:r>
              <a:rPr b="1" lang="zh-TW"/>
              <a:t>2~4 hours</a:t>
            </a:r>
            <a:r>
              <a:rPr lang="zh-TW"/>
              <a:t> to converge on K80, while real-world ASR may need weeks to converge</a:t>
            </a:r>
            <a:endParaRPr/>
          </a:p>
        </p:txBody>
      </p:sp>
      <p:pic>
        <p:nvPicPr>
          <p:cNvPr id="315" name="Google Shape;315;p17" title="009010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700" y="558921"/>
            <a:ext cx="707400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/>
        </p:nvSpPr>
        <p:spPr>
          <a:xfrm>
            <a:off x="6665825" y="328225"/>
            <a:ext cx="13866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latin typeface="Open Sans"/>
                <a:ea typeface="Open Sans"/>
                <a:cs typeface="Open Sans"/>
                <a:sym typeface="Open Sans"/>
              </a:rPr>
              <a:t>🗣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Data</a:t>
            </a:r>
            <a:endParaRPr/>
          </a:p>
        </p:txBody>
      </p:sp>
      <p:sp>
        <p:nvSpPr>
          <p:cNvPr id="322" name="Google Shape;322;p18"/>
          <p:cNvSpPr txBox="1"/>
          <p:nvPr>
            <p:ph idx="1" type="body"/>
          </p:nvPr>
        </p:nvSpPr>
        <p:spPr>
          <a:xfrm>
            <a:off x="311700" y="1266325"/>
            <a:ext cx="873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Download Data(2.88G)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https://drive.google.com/file/d/1BPR3IfAEOFOQzsU4vDs2fezDyEsU7bvQ/view?usp=sharing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train: 8000, dev: 1000, test: 1000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the transcript file in testing set is not removed for convenience,</a:t>
            </a:r>
            <a:br>
              <a:rPr lang="zh-TW"/>
            </a:br>
            <a:r>
              <a:rPr lang="zh-TW"/>
              <a:t>but all the answer is replaced with </a:t>
            </a:r>
            <a:r>
              <a:rPr lang="zh-TW"/>
              <a:t>ㄅㄆㄇㄈ...</a:t>
            </a:r>
            <a:endParaRPr/>
          </a:p>
        </p:txBody>
      </p:sp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996" y="1956700"/>
            <a:ext cx="1964375" cy="30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 txBox="1"/>
          <p:nvPr/>
        </p:nvSpPr>
        <p:spPr>
          <a:xfrm>
            <a:off x="461600" y="3878450"/>
            <a:ext cx="6144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Hint: In Linux, use </a:t>
            </a:r>
            <a:r>
              <a:rPr lang="zh-TW">
                <a:solidFill>
                  <a:srgbClr val="666666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bash get_dataset.sh</a:t>
            </a:r>
            <a:br>
              <a:rPr lang="zh-TW">
                <a:solidFill>
                  <a:srgbClr val="666666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https://github.com/DLHLP2020/hw1-speech-recognition/blob/master/get_dataset.sh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 features from audio file w/ torchaudio</a:t>
            </a:r>
            <a:endParaRPr/>
          </a:p>
        </p:txBody>
      </p:sp>
      <p:sp>
        <p:nvSpPr>
          <p:cNvPr id="330" name="Google Shape;33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1. Load WAV File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 sample_freq = torchaudio.load("000001.wav")</a:t>
            </a:r>
            <a:br>
              <a:rPr lang="zh-TW"/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waveform.shape: (1, 116400)</a:t>
            </a:r>
            <a:b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sample_freq: 48000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1" name="Google Shape;3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679" y="2571748"/>
            <a:ext cx="4763346" cy="24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00" y="867975"/>
            <a:ext cx="6388325" cy="415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>
            <p:ph idx="1" type="body"/>
          </p:nvPr>
        </p:nvSpPr>
        <p:spPr>
          <a:xfrm>
            <a:off x="311700" y="413975"/>
            <a:ext cx="60711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2. Get fbank or MFCC from waveform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0"/>
          <p:cNvSpPr txBox="1"/>
          <p:nvPr/>
        </p:nvSpPr>
        <p:spPr>
          <a:xfrm>
            <a:off x="6332354" y="3216402"/>
            <a:ext cx="852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fbank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073075" y="4247350"/>
            <a:ext cx="3000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DSP Lecture 7: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https://speech.ee.ntu.edu.tw/DSP2019Autumn/Slides/7.0.pptx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0"/>
          <p:cNvSpPr/>
          <p:nvPr/>
        </p:nvSpPr>
        <p:spPr>
          <a:xfrm rot="1873830">
            <a:off x="5981989" y="3242176"/>
            <a:ext cx="442060" cy="1638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3758750" y="4562025"/>
            <a:ext cx="733500" cy="46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5127025" y="2329875"/>
            <a:ext cx="1594200" cy="150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body"/>
          </p:nvPr>
        </p:nvSpPr>
        <p:spPr>
          <a:xfrm>
            <a:off x="311700" y="413975"/>
            <a:ext cx="85206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Step 2. Get Fbank or MFCC from waveform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TW"/>
              <a:t>MFCC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torchaudio.compliance.kaldi.mfcc(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sample_frequency=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sample_freq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13)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/>
              <a:t>Fbank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feature = torchaudio.compliance.kaldi.fbank(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waveform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sample_frequency=</a:t>
            </a:r>
            <a:r>
              <a:rPr lang="zh-TW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sample_freq</a:t>
            </a: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  <a:t>									num_mel_bins=40)</a:t>
            </a:r>
            <a:br>
              <a:rPr lang="zh-TW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zh-TW" u="sng">
                <a:latin typeface="Source Code Pro"/>
                <a:ea typeface="Source Code Pro"/>
                <a:cs typeface="Source Code Pro"/>
                <a:sym typeface="Source Code Pro"/>
              </a:rPr>
              <a:t>feature.shape: (241, 40)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